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9144000" cy="5143500" type="screen16x9"/>
  <p:notesSz cx="6858000" cy="9144000"/>
  <p:embeddedFontLst>
    <p:embeddedFont>
      <p:font typeface="Lato" charset="-94"/>
      <p:regular r:id="rId51"/>
      <p:bold r:id="rId52"/>
      <p:italic r:id="rId53"/>
      <p:boldItalic r:id="rId54"/>
    </p:embeddedFont>
    <p:embeddedFont>
      <p:font typeface="Playfair Display" charset="-94"/>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6" y="-420"/>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png>
</file>

<file path=ppt/media/image10.jpeg>
</file>

<file path=ppt/media/image11.jpeg>
</file>

<file path=ppt/media/image12.pn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jpeg>
</file>

<file path=ppt/media/image59.png>
</file>

<file path=ppt/media/image6.png>
</file>

<file path=ppt/media/image60.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87b4f71b5c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87b4f71b5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87ff9bbe0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87ff9bbe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87ff9bbe0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87ff9bbe0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87ff9bbe0c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87ff9bbe0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89007a38a8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89007a38a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89007a38a8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89007a38a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87ff9bbe0c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87ff9bbe0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9007a38a8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9007a38a8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89007a38a8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89007a38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89007a38a8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89007a38a8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8708e0772d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8708e0772d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87ff9bbe0c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87ff9bbe0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89007a38a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89007a38a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89007a38a8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89007a38a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89007a38a8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89007a38a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89c68c6b04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89c68c6b0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89c68c6b0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89c68c6b0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89c68c6b04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89c68c6b04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8b6892b3f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8b6892b3f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89c68c6b0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89c68c6b0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89c68c6b0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89c68c6b0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8708e0772d_0_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8708e0772d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89c68c6b0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89c68c6b0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89c68c6b0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89c68c6b0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89c68c6b04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89c68c6b0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89c68c6b04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89c68c6b04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89c68c6b04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89c68c6b04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28a1bee9e4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8a1bee9e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8a1bee9e4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8a1bee9e4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8a1bee9e4c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28a1bee9e4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8a1bee9e4c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8a1bee9e4c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8a1bee9e4c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8a1bee9e4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8708e0772d_0_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8708e0772d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8a5e690b7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28a5e690b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8a5e690b7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8a5e690b7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8a5e690b77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8a5e690b7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8a5e690b77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8a5e690b7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8a5e690b7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8a5e690b7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8a5e690b77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8a5e690b77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8a1bee9e4c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8a1bee9e4c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28b6892b3f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28b6892b3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8b6892b3f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8b6892b3f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8708e0772d_0_5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8708e0772d_0_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8708e0772d_0_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8708e0772d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8708e0772d_0_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8708e0772d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8708e0772d_0_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8708e0772d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8708e0772d_0_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8708e0772d_0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92950" y="992700"/>
            <a:ext cx="3158100" cy="3158100"/>
          </a:xfrm>
          <a:prstGeom prst="rect">
            <a:avLst/>
          </a:prstGeom>
          <a:noFill/>
          <a:ln w="2857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096250" y="1627200"/>
            <a:ext cx="2951400" cy="1584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a:endParaRPr/>
          </a:p>
        </p:txBody>
      </p:sp>
      <p:sp>
        <p:nvSpPr>
          <p:cNvPr id="13" name="Google Shape;13;p2"/>
          <p:cNvSpPr txBox="1">
            <a:spLocks noGrp="1"/>
          </p:cNvSpPr>
          <p:nvPr>
            <p:ph type="subTitle" idx="1"/>
          </p:nvPr>
        </p:nvSpPr>
        <p:spPr>
          <a:xfrm>
            <a:off x="3096363" y="3266930"/>
            <a:ext cx="2951400" cy="701400"/>
          </a:xfrm>
          <a:prstGeom prst="rect">
            <a:avLst/>
          </a:prstGeom>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9pPr>
          </a:lstStyle>
          <a:p>
            <a:endParaRPr/>
          </a:p>
        </p:txBody>
      </p:sp>
      <p:sp>
        <p:nvSpPr>
          <p:cNvPr id="14" name="Google Shape;14;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17" name="Google Shape;17;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37" name="Google Shape;37;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9"/>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t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hyperlink" Target="https://www.tiktok.com/@kimicomtr"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26.png"/><Relationship Id="rId4" Type="http://schemas.openxmlformats.org/officeDocument/2006/relationships/image" Target="../media/image25.jpeg"/></Relationships>
</file>

<file path=ppt/slides/_rels/slide12.xml.rels><?xml version="1.0" encoding="UTF-8" standalone="yes"?>
<Relationships xmlns="http://schemas.openxmlformats.org/package/2006/relationships"><Relationship Id="rId3" Type="http://schemas.openxmlformats.org/officeDocument/2006/relationships/hyperlink" Target="https://www.kariyer.net/pozisyonlar/dijital+pazarlama+uzmani/maas"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www.eleman.net/meslek/dijital-pazarlama-uzmani/maas"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kariyer.net/pozisyonlar/sosyal+medya+uzmani/maas"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7.jpeg"/><Relationship Id="rId4" Type="http://schemas.openxmlformats.org/officeDocument/2006/relationships/hyperlink" Target="https://www.eleman.net/meslek/sosyal-medya-uzmani/maa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webconfs.com/web-tools/domain-age-tool/"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s://web.archive.org/"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viewdns.info/reverseip/?host=kimi.com.tr&amp;t=1"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hyperlink" Target="https://wmaraci.com/ip-class-sorgulama"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kimi.com.tr/"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ezgif.com/gif-to-webp"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49.png"/><Relationship Id="rId4" Type="http://schemas.openxmlformats.org/officeDocument/2006/relationships/image" Target="../media/image48.png"/></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kimi.com.tr/bir-animasyon-dehasi-hayao-miyazaki/"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hyperlink" Target="https://kimi.com.tr/genshin-impact-turkce-by-seripayin/"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5.xml"/><Relationship Id="rId1" Type="http://schemas.openxmlformats.org/officeDocument/2006/relationships/slideLayout" Target="../slideLayouts/slideLayout3.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46.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58.jpe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60.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hyperlink" Target="https://kimi.com.tr/"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kimicomtr"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instagram.com/animeturkiyeofficia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8"/>
        <p:cNvGrpSpPr/>
        <p:nvPr/>
      </p:nvGrpSpPr>
      <p:grpSpPr>
        <a:xfrm>
          <a:off x="0" y="0"/>
          <a:ext cx="0" cy="0"/>
          <a:chOff x="0" y="0"/>
          <a:chExt cx="0" cy="0"/>
        </a:xfrm>
      </p:grpSpPr>
      <p:pic>
        <p:nvPicPr>
          <p:cNvPr id="59" name="Google Shape;59;p13"/>
          <p:cNvPicPr preferRelativeResize="0"/>
          <p:nvPr/>
        </p:nvPicPr>
        <p:blipFill>
          <a:blip r:embed="rId3">
            <a:alphaModFix/>
          </a:blip>
          <a:stretch>
            <a:fillRect/>
          </a:stretch>
        </p:blipFill>
        <p:spPr>
          <a:xfrm>
            <a:off x="6648075" y="-141825"/>
            <a:ext cx="1918001" cy="2556450"/>
          </a:xfrm>
          <a:prstGeom prst="rect">
            <a:avLst/>
          </a:prstGeom>
          <a:noFill/>
          <a:ln>
            <a:noFill/>
          </a:ln>
        </p:spPr>
      </p:pic>
      <p:sp>
        <p:nvSpPr>
          <p:cNvPr id="60" name="Google Shape;60;p13"/>
          <p:cNvSpPr txBox="1">
            <a:spLocks noGrp="1"/>
          </p:cNvSpPr>
          <p:nvPr>
            <p:ph type="ctrTitle"/>
          </p:nvPr>
        </p:nvSpPr>
        <p:spPr>
          <a:xfrm>
            <a:off x="3096375" y="1375125"/>
            <a:ext cx="2951400" cy="1584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tr" sz="8100"/>
              <a:t>KİMİ</a:t>
            </a:r>
            <a:endParaRPr sz="8100"/>
          </a:p>
        </p:txBody>
      </p:sp>
      <p:sp>
        <p:nvSpPr>
          <p:cNvPr id="61" name="Google Shape;61;p13"/>
          <p:cNvSpPr txBox="1">
            <a:spLocks noGrp="1"/>
          </p:cNvSpPr>
          <p:nvPr>
            <p:ph type="subTitle" idx="1"/>
          </p:nvPr>
        </p:nvSpPr>
        <p:spPr>
          <a:xfrm>
            <a:off x="3096375" y="2823322"/>
            <a:ext cx="2951400" cy="114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2000"/>
              <a:t>Aylık Dijital Pazarlama Planlaması</a:t>
            </a:r>
            <a:endParaRPr sz="2000"/>
          </a:p>
        </p:txBody>
      </p:sp>
      <p:pic>
        <p:nvPicPr>
          <p:cNvPr id="62" name="Google Shape;62;p13"/>
          <p:cNvPicPr preferRelativeResize="0"/>
          <p:nvPr/>
        </p:nvPicPr>
        <p:blipFill>
          <a:blip r:embed="rId4">
            <a:alphaModFix/>
          </a:blip>
          <a:stretch>
            <a:fillRect/>
          </a:stretch>
        </p:blipFill>
        <p:spPr>
          <a:xfrm>
            <a:off x="6451775" y="2222800"/>
            <a:ext cx="2791424" cy="2920689"/>
          </a:xfrm>
          <a:prstGeom prst="rect">
            <a:avLst/>
          </a:prstGeom>
          <a:noFill/>
          <a:ln>
            <a:noFill/>
          </a:ln>
        </p:spPr>
      </p:pic>
      <p:pic>
        <p:nvPicPr>
          <p:cNvPr id="63" name="Google Shape;63;p13"/>
          <p:cNvPicPr preferRelativeResize="0"/>
          <p:nvPr/>
        </p:nvPicPr>
        <p:blipFill>
          <a:blip r:embed="rId5">
            <a:alphaModFix/>
          </a:blip>
          <a:stretch>
            <a:fillRect/>
          </a:stretch>
        </p:blipFill>
        <p:spPr>
          <a:xfrm>
            <a:off x="7507125" y="0"/>
            <a:ext cx="1918001" cy="1918001"/>
          </a:xfrm>
          <a:prstGeom prst="rect">
            <a:avLst/>
          </a:prstGeom>
          <a:noFill/>
          <a:ln>
            <a:noFill/>
          </a:ln>
        </p:spPr>
      </p:pic>
      <p:pic>
        <p:nvPicPr>
          <p:cNvPr id="64" name="Google Shape;64;p13"/>
          <p:cNvPicPr preferRelativeResize="0"/>
          <p:nvPr/>
        </p:nvPicPr>
        <p:blipFill>
          <a:blip r:embed="rId6">
            <a:alphaModFix/>
          </a:blip>
          <a:stretch>
            <a:fillRect/>
          </a:stretch>
        </p:blipFill>
        <p:spPr>
          <a:xfrm rot="680682">
            <a:off x="718799" y="86350"/>
            <a:ext cx="2114776" cy="1745300"/>
          </a:xfrm>
          <a:prstGeom prst="rect">
            <a:avLst/>
          </a:prstGeom>
          <a:noFill/>
          <a:ln>
            <a:noFill/>
          </a:ln>
        </p:spPr>
      </p:pic>
      <p:pic>
        <p:nvPicPr>
          <p:cNvPr id="65" name="Google Shape;65;p13"/>
          <p:cNvPicPr preferRelativeResize="0"/>
          <p:nvPr/>
        </p:nvPicPr>
        <p:blipFill>
          <a:blip r:embed="rId7">
            <a:alphaModFix/>
          </a:blip>
          <a:stretch>
            <a:fillRect/>
          </a:stretch>
        </p:blipFill>
        <p:spPr>
          <a:xfrm>
            <a:off x="-99200" y="1032950"/>
            <a:ext cx="2791576" cy="2791576"/>
          </a:xfrm>
          <a:prstGeom prst="rect">
            <a:avLst/>
          </a:prstGeom>
          <a:noFill/>
          <a:ln>
            <a:noFill/>
          </a:ln>
        </p:spPr>
      </p:pic>
      <p:pic>
        <p:nvPicPr>
          <p:cNvPr id="66" name="Google Shape;66;p13"/>
          <p:cNvPicPr preferRelativeResize="0"/>
          <p:nvPr/>
        </p:nvPicPr>
        <p:blipFill>
          <a:blip r:embed="rId8">
            <a:alphaModFix/>
          </a:blip>
          <a:stretch>
            <a:fillRect/>
          </a:stretch>
        </p:blipFill>
        <p:spPr>
          <a:xfrm>
            <a:off x="337576" y="3586019"/>
            <a:ext cx="1918000" cy="1738681"/>
          </a:xfrm>
          <a:prstGeom prst="rect">
            <a:avLst/>
          </a:prstGeom>
          <a:noFill/>
          <a:ln>
            <a:noFill/>
          </a:ln>
        </p:spPr>
      </p:pic>
      <p:pic>
        <p:nvPicPr>
          <p:cNvPr id="67" name="Google Shape;67;p13"/>
          <p:cNvPicPr preferRelativeResize="0"/>
          <p:nvPr/>
        </p:nvPicPr>
        <p:blipFill>
          <a:blip r:embed="rId9">
            <a:alphaModFix/>
          </a:blip>
          <a:stretch>
            <a:fillRect/>
          </a:stretch>
        </p:blipFill>
        <p:spPr>
          <a:xfrm>
            <a:off x="2692375" y="4173475"/>
            <a:ext cx="3671327" cy="1290999"/>
          </a:xfrm>
          <a:prstGeom prst="rect">
            <a:avLst/>
          </a:prstGeom>
          <a:noFill/>
          <a:ln>
            <a:noFill/>
          </a:ln>
        </p:spPr>
      </p:pic>
      <p:pic>
        <p:nvPicPr>
          <p:cNvPr id="68" name="Google Shape;68;p13"/>
          <p:cNvPicPr preferRelativeResize="0"/>
          <p:nvPr/>
        </p:nvPicPr>
        <p:blipFill>
          <a:blip r:embed="rId10">
            <a:alphaModFix/>
          </a:blip>
          <a:stretch>
            <a:fillRect/>
          </a:stretch>
        </p:blipFill>
        <p:spPr>
          <a:xfrm rot="1556644">
            <a:off x="4833297" y="118195"/>
            <a:ext cx="2567739" cy="1397975"/>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45"/>
        <p:cNvGrpSpPr/>
        <p:nvPr/>
      </p:nvGrpSpPr>
      <p:grpSpPr>
        <a:xfrm>
          <a:off x="0" y="0"/>
          <a:ext cx="0" cy="0"/>
          <a:chOff x="0" y="0"/>
          <a:chExt cx="0" cy="0"/>
        </a:xfrm>
      </p:grpSpPr>
      <p:sp>
        <p:nvSpPr>
          <p:cNvPr id="146" name="Google Shape;146;p22"/>
          <p:cNvSpPr txBox="1">
            <a:spLocks noGrp="1"/>
          </p:cNvSpPr>
          <p:nvPr>
            <p:ph type="title"/>
          </p:nvPr>
        </p:nvSpPr>
        <p:spPr>
          <a:xfrm>
            <a:off x="311700" y="391350"/>
            <a:ext cx="33783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Etkileşim Oranları</a:t>
            </a:r>
            <a:endParaRPr/>
          </a:p>
        </p:txBody>
      </p:sp>
      <p:sp>
        <p:nvSpPr>
          <p:cNvPr id="147" name="Google Shape;147;p22"/>
          <p:cNvSpPr txBox="1">
            <a:spLocks noGrp="1"/>
          </p:cNvSpPr>
          <p:nvPr>
            <p:ph type="body" idx="1"/>
          </p:nvPr>
        </p:nvSpPr>
        <p:spPr>
          <a:xfrm>
            <a:off x="311700" y="1152475"/>
            <a:ext cx="8520600" cy="379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u="sng">
                <a:solidFill>
                  <a:srgbClr val="FF00FF"/>
                </a:solidFill>
              </a:rPr>
              <a:t>TikTok:</a:t>
            </a:r>
            <a:r>
              <a:rPr lang="tr" b="1" u="sng"/>
              <a:t> </a:t>
            </a:r>
            <a:r>
              <a:rPr lang="tr" b="1" u="sng">
                <a:solidFill>
                  <a:schemeClr val="hlink"/>
                </a:solidFill>
                <a:hlinkClick r:id="rId3"/>
              </a:rPr>
              <a:t>Kimi</a:t>
            </a:r>
            <a:endParaRPr b="1" u="sng">
              <a:solidFill>
                <a:schemeClr val="accent5"/>
              </a:solidFill>
            </a:endParaRPr>
          </a:p>
          <a:p>
            <a:pPr marL="0" lvl="0" indent="0" algn="l" rtl="0">
              <a:spcBef>
                <a:spcPts val="1200"/>
              </a:spcBef>
              <a:spcAft>
                <a:spcPts val="0"/>
              </a:spcAft>
              <a:buNone/>
            </a:pPr>
            <a:r>
              <a:rPr lang="tr"/>
              <a:t>Toplamda </a:t>
            </a:r>
            <a:r>
              <a:rPr lang="tr" b="1"/>
              <a:t>2836</a:t>
            </a:r>
            <a:r>
              <a:rPr lang="tr"/>
              <a:t> takipçi ve </a:t>
            </a:r>
            <a:r>
              <a:rPr lang="tr" b="1"/>
              <a:t>63.3B</a:t>
            </a:r>
            <a:r>
              <a:rPr lang="tr"/>
              <a:t> beğeni almış bir Tiktok hesabı. yaklaşık </a:t>
            </a:r>
            <a:r>
              <a:rPr lang="tr" b="1"/>
              <a:t>200 </a:t>
            </a:r>
            <a:r>
              <a:rPr lang="tr"/>
              <a:t>gönderi var. Yüksek görüntülenme almış 10 içerik ve az görüntülenmiş 10 içeriğe yapılan yorumların ortalaması </a:t>
            </a:r>
            <a:r>
              <a:rPr lang="tr" b="1"/>
              <a:t>78,6 </a:t>
            </a:r>
            <a:r>
              <a:rPr lang="tr"/>
              <a:t>yine yüksek görüntülenmiş 10 içerik ve az görüntülenmiş 10 içeriğin ortalama kaydetme oranı </a:t>
            </a:r>
            <a:r>
              <a:rPr lang="tr" b="1"/>
              <a:t>27,3</a:t>
            </a:r>
            <a:endParaRPr b="1"/>
          </a:p>
          <a:p>
            <a:pPr marL="0" lvl="0" indent="0" algn="l" rtl="0">
              <a:spcBef>
                <a:spcPts val="1200"/>
              </a:spcBef>
              <a:spcAft>
                <a:spcPts val="0"/>
              </a:spcAft>
              <a:buNone/>
            </a:pPr>
            <a:r>
              <a:rPr lang="tr" b="1" u="sng">
                <a:solidFill>
                  <a:srgbClr val="3D85C6"/>
                </a:solidFill>
              </a:rPr>
              <a:t>Discord:</a:t>
            </a:r>
            <a:r>
              <a:rPr lang="tr" b="1" u="sng"/>
              <a:t> </a:t>
            </a:r>
            <a:r>
              <a:rPr lang="tr" b="1" u="sng">
                <a:solidFill>
                  <a:schemeClr val="accent5"/>
                </a:solidFill>
              </a:rPr>
              <a:t>Kimi</a:t>
            </a:r>
            <a:endParaRPr b="1" u="sng">
              <a:solidFill>
                <a:schemeClr val="accent5"/>
              </a:solidFill>
            </a:endParaRPr>
          </a:p>
          <a:p>
            <a:pPr marL="0" lvl="0" indent="0" algn="l" rtl="0">
              <a:spcBef>
                <a:spcPts val="1200"/>
              </a:spcBef>
              <a:spcAft>
                <a:spcPts val="1200"/>
              </a:spcAft>
              <a:buNone/>
            </a:pPr>
            <a:r>
              <a:rPr lang="tr"/>
              <a:t>Toplam üye sayısı </a:t>
            </a:r>
            <a:r>
              <a:rPr lang="tr" b="1"/>
              <a:t>5800</a:t>
            </a:r>
            <a:r>
              <a:rPr lang="tr"/>
              <a:t>, 04.10.2023 saat 14:43 itabariyle anlık çevrimiçi üye </a:t>
            </a:r>
            <a:r>
              <a:rPr lang="tr" b="1"/>
              <a:t>262</a:t>
            </a:r>
            <a:r>
              <a:rPr lang="tr"/>
              <a:t> (bu sayı okullar tatil olduğunda ve akşam vakitleri 600 - 800 civarı oluyor). En yüksek çevrimiçi </a:t>
            </a:r>
            <a:r>
              <a:rPr lang="tr" b="1"/>
              <a:t>1.10K</a:t>
            </a:r>
            <a:r>
              <a:rPr lang="tr"/>
              <a:t> </a:t>
            </a:r>
            <a:endParaRPr/>
          </a:p>
        </p:txBody>
      </p:sp>
      <p:sp>
        <p:nvSpPr>
          <p:cNvPr id="148" name="Google Shape;148;p22"/>
          <p:cNvSpPr/>
          <p:nvPr/>
        </p:nvSpPr>
        <p:spPr>
          <a:xfrm>
            <a:off x="3832225" y="254675"/>
            <a:ext cx="5117750" cy="1176350"/>
          </a:xfrm>
          <a:custGeom>
            <a:avLst/>
            <a:gdLst/>
            <a:ahLst/>
            <a:cxnLst/>
            <a:rect l="l" t="t" r="r" b="b"/>
            <a:pathLst>
              <a:path w="204710" h="47054" extrusionOk="0">
                <a:moveTo>
                  <a:pt x="1941" y="11642"/>
                </a:moveTo>
                <a:lnTo>
                  <a:pt x="53361" y="10187"/>
                </a:lnTo>
                <a:lnTo>
                  <a:pt x="0" y="39292"/>
                </a:lnTo>
                <a:lnTo>
                  <a:pt x="71794" y="38322"/>
                </a:lnTo>
                <a:lnTo>
                  <a:pt x="57726" y="28135"/>
                </a:lnTo>
                <a:lnTo>
                  <a:pt x="117393" y="28620"/>
                </a:lnTo>
                <a:lnTo>
                  <a:pt x="98959" y="42203"/>
                </a:lnTo>
                <a:lnTo>
                  <a:pt x="180940" y="40748"/>
                </a:lnTo>
                <a:lnTo>
                  <a:pt x="142618" y="27650"/>
                </a:lnTo>
                <a:lnTo>
                  <a:pt x="204710" y="27650"/>
                </a:lnTo>
                <a:lnTo>
                  <a:pt x="143588" y="11642"/>
                </a:lnTo>
                <a:lnTo>
                  <a:pt x="203739" y="8732"/>
                </a:lnTo>
                <a:lnTo>
                  <a:pt x="97989" y="6791"/>
                </a:lnTo>
                <a:lnTo>
                  <a:pt x="147469" y="21344"/>
                </a:lnTo>
                <a:lnTo>
                  <a:pt x="91683" y="18433"/>
                </a:lnTo>
                <a:lnTo>
                  <a:pt x="70824" y="7276"/>
                </a:lnTo>
                <a:lnTo>
                  <a:pt x="82466" y="23284"/>
                </a:lnTo>
                <a:lnTo>
                  <a:pt x="44629" y="0"/>
                </a:lnTo>
                <a:lnTo>
                  <a:pt x="1456" y="4851"/>
                </a:lnTo>
                <a:lnTo>
                  <a:pt x="49480" y="32016"/>
                </a:lnTo>
                <a:lnTo>
                  <a:pt x="60637" y="46569"/>
                </a:lnTo>
                <a:lnTo>
                  <a:pt x="132431" y="32016"/>
                </a:lnTo>
                <a:lnTo>
                  <a:pt x="189672" y="47054"/>
                </a:lnTo>
                <a:lnTo>
                  <a:pt x="181425" y="41233"/>
                </a:lnTo>
              </a:path>
            </a:pathLst>
          </a:custGeom>
          <a:noFill/>
          <a:ln w="9525" cap="flat" cmpd="sng">
            <a:solidFill>
              <a:srgbClr val="000000"/>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52"/>
        <p:cNvGrpSpPr/>
        <p:nvPr/>
      </p:nvGrpSpPr>
      <p:grpSpPr>
        <a:xfrm>
          <a:off x="0" y="0"/>
          <a:ext cx="0" cy="0"/>
          <a:chOff x="0" y="0"/>
          <a:chExt cx="0" cy="0"/>
        </a:xfrm>
      </p:grpSpPr>
      <p:sp>
        <p:nvSpPr>
          <p:cNvPr id="153" name="Google Shape;153;p23"/>
          <p:cNvSpPr txBox="1">
            <a:spLocks noGrp="1"/>
          </p:cNvSpPr>
          <p:nvPr>
            <p:ph type="title"/>
          </p:nvPr>
        </p:nvSpPr>
        <p:spPr>
          <a:xfrm>
            <a:off x="2765163" y="1048300"/>
            <a:ext cx="37041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tr" sz="3780"/>
              <a:t>                                      Hedefler</a:t>
            </a:r>
            <a:endParaRPr sz="3780"/>
          </a:p>
        </p:txBody>
      </p:sp>
      <p:sp>
        <p:nvSpPr>
          <p:cNvPr id="154" name="Google Shape;154;p23"/>
          <p:cNvSpPr txBox="1"/>
          <p:nvPr/>
        </p:nvSpPr>
        <p:spPr>
          <a:xfrm>
            <a:off x="1678800" y="2571750"/>
            <a:ext cx="5786400" cy="127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tr">
                <a:latin typeface="Lato"/>
                <a:ea typeface="Lato"/>
                <a:cs typeface="Lato"/>
                <a:sym typeface="Lato"/>
              </a:rPr>
              <a:t>Şu platformda şu kadar etkileşim alacağız ve bu sayede etkinliklere şu kadar katılım, bilet satışı, stand açma talebi olacak, youtube ve twitterda gelirlerimiz şöyle artacak ve instada reklam teklifleri alacağız  gibi bir kriter belirlememeyi tercih ettim. Önemli olan yanlış - eksik olan her şeyi düzeltip doğru yapılanları da devam ettirerek kendi kulvarımızda gelinebilecek en üst noktaya gelmek.</a:t>
            </a:r>
            <a:endParaRPr>
              <a:latin typeface="Lato"/>
              <a:ea typeface="Lato"/>
              <a:cs typeface="Lato"/>
              <a:sym typeface="Lato"/>
            </a:endParaRPr>
          </a:p>
        </p:txBody>
      </p:sp>
      <p:pic>
        <p:nvPicPr>
          <p:cNvPr id="155" name="Google Shape;155;p23"/>
          <p:cNvPicPr preferRelativeResize="0"/>
          <p:nvPr/>
        </p:nvPicPr>
        <p:blipFill>
          <a:blip r:embed="rId3">
            <a:alphaModFix/>
          </a:blip>
          <a:stretch>
            <a:fillRect/>
          </a:stretch>
        </p:blipFill>
        <p:spPr>
          <a:xfrm rot="411939">
            <a:off x="164593" y="-196807"/>
            <a:ext cx="1838812" cy="2758243"/>
          </a:xfrm>
          <a:prstGeom prst="rect">
            <a:avLst/>
          </a:prstGeom>
          <a:noFill/>
          <a:ln>
            <a:noFill/>
          </a:ln>
        </p:spPr>
      </p:pic>
      <p:pic>
        <p:nvPicPr>
          <p:cNvPr id="156" name="Google Shape;156;p23"/>
          <p:cNvPicPr preferRelativeResize="0"/>
          <p:nvPr/>
        </p:nvPicPr>
        <p:blipFill>
          <a:blip r:embed="rId4">
            <a:alphaModFix/>
          </a:blip>
          <a:stretch>
            <a:fillRect/>
          </a:stretch>
        </p:blipFill>
        <p:spPr>
          <a:xfrm rot="-440613">
            <a:off x="7245750" y="11662"/>
            <a:ext cx="1885375" cy="2828073"/>
          </a:xfrm>
          <a:prstGeom prst="rect">
            <a:avLst/>
          </a:prstGeom>
          <a:noFill/>
          <a:ln>
            <a:noFill/>
          </a:ln>
        </p:spPr>
      </p:pic>
      <p:pic>
        <p:nvPicPr>
          <p:cNvPr id="157" name="Google Shape;157;p23"/>
          <p:cNvPicPr preferRelativeResize="0"/>
          <p:nvPr/>
        </p:nvPicPr>
        <p:blipFill>
          <a:blip r:embed="rId5">
            <a:alphaModFix/>
          </a:blip>
          <a:stretch>
            <a:fillRect/>
          </a:stretch>
        </p:blipFill>
        <p:spPr>
          <a:xfrm>
            <a:off x="6967150" y="3225025"/>
            <a:ext cx="2031325" cy="1918475"/>
          </a:xfrm>
          <a:prstGeom prst="rect">
            <a:avLst/>
          </a:prstGeom>
          <a:noFill/>
          <a:ln>
            <a:noFill/>
          </a:ln>
        </p:spPr>
      </p:pic>
      <p:sp>
        <p:nvSpPr>
          <p:cNvPr id="158" name="Google Shape;158;p23"/>
          <p:cNvSpPr/>
          <p:nvPr/>
        </p:nvSpPr>
        <p:spPr>
          <a:xfrm>
            <a:off x="13975" y="3172750"/>
            <a:ext cx="3871600" cy="1858925"/>
          </a:xfrm>
          <a:custGeom>
            <a:avLst/>
            <a:gdLst/>
            <a:ahLst/>
            <a:cxnLst/>
            <a:rect l="l" t="t" r="r" b="b"/>
            <a:pathLst>
              <a:path w="154864" h="74357" extrusionOk="0">
                <a:moveTo>
                  <a:pt x="0" y="16773"/>
                </a:moveTo>
                <a:lnTo>
                  <a:pt x="131383" y="65971"/>
                </a:lnTo>
                <a:lnTo>
                  <a:pt x="31867" y="70444"/>
                </a:lnTo>
                <a:lnTo>
                  <a:pt x="154864" y="73798"/>
                </a:lnTo>
                <a:lnTo>
                  <a:pt x="37458" y="55908"/>
                </a:lnTo>
                <a:lnTo>
                  <a:pt x="10623" y="73798"/>
                </a:lnTo>
                <a:lnTo>
                  <a:pt x="13418" y="41931"/>
                </a:lnTo>
                <a:lnTo>
                  <a:pt x="34104" y="40813"/>
                </a:lnTo>
                <a:lnTo>
                  <a:pt x="21245" y="0"/>
                </a:lnTo>
                <a:lnTo>
                  <a:pt x="10063" y="29631"/>
                </a:lnTo>
                <a:lnTo>
                  <a:pt x="78830" y="51994"/>
                </a:lnTo>
                <a:lnTo>
                  <a:pt x="120761" y="49199"/>
                </a:lnTo>
                <a:lnTo>
                  <a:pt x="64853" y="27954"/>
                </a:lnTo>
                <a:lnTo>
                  <a:pt x="5032" y="69885"/>
                </a:lnTo>
                <a:lnTo>
                  <a:pt x="11182" y="72680"/>
                </a:lnTo>
                <a:lnTo>
                  <a:pt x="3355" y="74357"/>
                </a:lnTo>
              </a:path>
            </a:pathLst>
          </a:custGeom>
          <a:noFill/>
          <a:ln w="9525" cap="flat" cmpd="sng">
            <a:solidFill>
              <a:srgbClr val="1C4587"/>
            </a:solidFill>
            <a:prstDash val="solid"/>
            <a:round/>
            <a:headEnd type="none" w="med" len="med"/>
            <a:tailEnd type="none" w="med" len="med"/>
          </a:ln>
        </p:spPr>
      </p:sp>
      <p:pic>
        <p:nvPicPr>
          <p:cNvPr id="159" name="Google Shape;159;p23"/>
          <p:cNvPicPr preferRelativeResize="0"/>
          <p:nvPr/>
        </p:nvPicPr>
        <p:blipFill>
          <a:blip r:embed="rId6">
            <a:alphaModFix/>
          </a:blip>
          <a:stretch>
            <a:fillRect/>
          </a:stretch>
        </p:blipFill>
        <p:spPr>
          <a:xfrm>
            <a:off x="3726575" y="0"/>
            <a:ext cx="1690875" cy="1690875"/>
          </a:xfrm>
          <a:prstGeom prst="rect">
            <a:avLst/>
          </a:prstGeom>
          <a:noFill/>
          <a:ln>
            <a:noFill/>
          </a:ln>
        </p:spPr>
      </p:pic>
      <p:sp>
        <p:nvSpPr>
          <p:cNvPr id="160" name="Google Shape;160;p23"/>
          <p:cNvSpPr/>
          <p:nvPr/>
        </p:nvSpPr>
        <p:spPr>
          <a:xfrm>
            <a:off x="2222325" y="83850"/>
            <a:ext cx="349425" cy="153750"/>
          </a:xfrm>
          <a:custGeom>
            <a:avLst/>
            <a:gdLst/>
            <a:ahLst/>
            <a:cxnLst/>
            <a:rect l="l" t="t" r="r" b="b"/>
            <a:pathLst>
              <a:path w="13977" h="6150" extrusionOk="0">
                <a:moveTo>
                  <a:pt x="0" y="0"/>
                </a:moveTo>
                <a:lnTo>
                  <a:pt x="5032" y="6150"/>
                </a:lnTo>
                <a:lnTo>
                  <a:pt x="13977" y="5591"/>
                </a:lnTo>
              </a:path>
            </a:pathLst>
          </a:custGeom>
          <a:noFill/>
          <a:ln w="9525" cap="flat" cmpd="sng">
            <a:solidFill>
              <a:srgbClr val="FF0000"/>
            </a:solidFill>
            <a:prstDash val="solid"/>
            <a:round/>
            <a:headEnd type="none" w="med" len="med"/>
            <a:tailEnd type="none" w="med" len="med"/>
          </a:ln>
        </p:spPr>
      </p:sp>
      <p:sp>
        <p:nvSpPr>
          <p:cNvPr id="161" name="Google Shape;161;p23"/>
          <p:cNvSpPr/>
          <p:nvPr/>
        </p:nvSpPr>
        <p:spPr>
          <a:xfrm>
            <a:off x="2264250" y="433275"/>
            <a:ext cx="349425" cy="223650"/>
          </a:xfrm>
          <a:custGeom>
            <a:avLst/>
            <a:gdLst/>
            <a:ahLst/>
            <a:cxnLst/>
            <a:rect l="l" t="t" r="r" b="b"/>
            <a:pathLst>
              <a:path w="13977" h="8946" extrusionOk="0">
                <a:moveTo>
                  <a:pt x="0" y="0"/>
                </a:moveTo>
                <a:lnTo>
                  <a:pt x="13977" y="2796"/>
                </a:lnTo>
                <a:lnTo>
                  <a:pt x="1118" y="8946"/>
                </a:lnTo>
                <a:close/>
              </a:path>
            </a:pathLst>
          </a:custGeom>
          <a:solidFill>
            <a:srgbClr val="E6B8AF"/>
          </a:solidFill>
          <a:ln w="9525" cap="flat" cmpd="sng">
            <a:solidFill>
              <a:srgbClr val="F4CCCC"/>
            </a:solidFill>
            <a:prstDash val="solid"/>
            <a:round/>
            <a:headEnd type="none" w="med" len="med"/>
            <a:tailEnd type="none" w="med" len="med"/>
          </a:ln>
        </p:spPr>
      </p:sp>
      <p:sp>
        <p:nvSpPr>
          <p:cNvPr id="162" name="Google Shape;162;p23"/>
          <p:cNvSpPr/>
          <p:nvPr/>
        </p:nvSpPr>
        <p:spPr>
          <a:xfrm>
            <a:off x="1020325" y="922475"/>
            <a:ext cx="1579375" cy="2054600"/>
          </a:xfrm>
          <a:custGeom>
            <a:avLst/>
            <a:gdLst/>
            <a:ahLst/>
            <a:cxnLst/>
            <a:rect l="l" t="t" r="r" b="b"/>
            <a:pathLst>
              <a:path w="63175" h="82184" extrusionOk="0">
                <a:moveTo>
                  <a:pt x="47521" y="2236"/>
                </a:moveTo>
                <a:lnTo>
                  <a:pt x="49198" y="17331"/>
                </a:lnTo>
                <a:lnTo>
                  <a:pt x="63175" y="0"/>
                </a:lnTo>
                <a:lnTo>
                  <a:pt x="53112" y="7827"/>
                </a:lnTo>
                <a:lnTo>
                  <a:pt x="57025" y="21804"/>
                </a:lnTo>
                <a:lnTo>
                  <a:pt x="42489" y="27954"/>
                </a:lnTo>
                <a:lnTo>
                  <a:pt x="42489" y="43049"/>
                </a:lnTo>
                <a:lnTo>
                  <a:pt x="55907" y="33545"/>
                </a:lnTo>
                <a:lnTo>
                  <a:pt x="43048" y="51435"/>
                </a:lnTo>
                <a:lnTo>
                  <a:pt x="47521" y="57585"/>
                </a:lnTo>
                <a:lnTo>
                  <a:pt x="36899" y="63735"/>
                </a:lnTo>
                <a:lnTo>
                  <a:pt x="30749" y="75475"/>
                </a:lnTo>
                <a:lnTo>
                  <a:pt x="13976" y="82184"/>
                </a:lnTo>
                <a:lnTo>
                  <a:pt x="12299" y="73239"/>
                </a:lnTo>
                <a:lnTo>
                  <a:pt x="0" y="75475"/>
                </a:lnTo>
              </a:path>
            </a:pathLst>
          </a:custGeom>
          <a:noFill/>
          <a:ln w="9525" cap="flat" cmpd="sng">
            <a:solidFill>
              <a:srgbClr val="674EA7"/>
            </a:solidFill>
            <a:prstDash val="solid"/>
            <a:round/>
            <a:headEnd type="none" w="med" len="med"/>
            <a:tailEnd type="none" w="med" len="med"/>
          </a:ln>
        </p:spPr>
      </p:sp>
      <p:sp>
        <p:nvSpPr>
          <p:cNvPr id="163" name="Google Shape;163;p23"/>
          <p:cNvSpPr/>
          <p:nvPr/>
        </p:nvSpPr>
        <p:spPr>
          <a:xfrm>
            <a:off x="6268636" y="279550"/>
            <a:ext cx="1181075" cy="2445950"/>
          </a:xfrm>
          <a:custGeom>
            <a:avLst/>
            <a:gdLst/>
            <a:ahLst/>
            <a:cxnLst/>
            <a:rect l="l" t="t" r="r" b="b"/>
            <a:pathLst>
              <a:path w="47243" h="97838" extrusionOk="0">
                <a:moveTo>
                  <a:pt x="29911" y="0"/>
                </a:moveTo>
                <a:cubicBezTo>
                  <a:pt x="26277" y="1398"/>
                  <a:pt x="8387" y="6895"/>
                  <a:pt x="8107" y="8386"/>
                </a:cubicBezTo>
                <a:cubicBezTo>
                  <a:pt x="7828" y="9877"/>
                  <a:pt x="27955" y="4938"/>
                  <a:pt x="28234" y="8945"/>
                </a:cubicBezTo>
                <a:cubicBezTo>
                  <a:pt x="28514" y="12952"/>
                  <a:pt x="9411" y="30376"/>
                  <a:pt x="9784" y="32426"/>
                </a:cubicBezTo>
                <a:cubicBezTo>
                  <a:pt x="10157" y="34476"/>
                  <a:pt x="31495" y="19101"/>
                  <a:pt x="30470" y="21244"/>
                </a:cubicBezTo>
                <a:cubicBezTo>
                  <a:pt x="29445" y="23387"/>
                  <a:pt x="3635" y="42956"/>
                  <a:pt x="3635" y="45285"/>
                </a:cubicBezTo>
                <a:cubicBezTo>
                  <a:pt x="3635" y="47615"/>
                  <a:pt x="27023" y="34383"/>
                  <a:pt x="30470" y="35221"/>
                </a:cubicBezTo>
                <a:cubicBezTo>
                  <a:pt x="33918" y="36060"/>
                  <a:pt x="29352" y="47334"/>
                  <a:pt x="24320" y="50316"/>
                </a:cubicBezTo>
                <a:cubicBezTo>
                  <a:pt x="19288" y="53298"/>
                  <a:pt x="-838" y="51621"/>
                  <a:pt x="280" y="53112"/>
                </a:cubicBezTo>
                <a:cubicBezTo>
                  <a:pt x="1398" y="54603"/>
                  <a:pt x="27209" y="55255"/>
                  <a:pt x="31029" y="59262"/>
                </a:cubicBezTo>
                <a:cubicBezTo>
                  <a:pt x="34849" y="63269"/>
                  <a:pt x="22177" y="75102"/>
                  <a:pt x="23202" y="77152"/>
                </a:cubicBezTo>
                <a:cubicBezTo>
                  <a:pt x="24227" y="79202"/>
                  <a:pt x="36527" y="70070"/>
                  <a:pt x="37179" y="71561"/>
                </a:cubicBezTo>
                <a:cubicBezTo>
                  <a:pt x="37831" y="73052"/>
                  <a:pt x="27302" y="82929"/>
                  <a:pt x="27116" y="86097"/>
                </a:cubicBezTo>
                <a:cubicBezTo>
                  <a:pt x="26930" y="89265"/>
                  <a:pt x="34384" y="91315"/>
                  <a:pt x="36061" y="90570"/>
                </a:cubicBezTo>
                <a:cubicBezTo>
                  <a:pt x="37738" y="89825"/>
                  <a:pt x="36340" y="80786"/>
                  <a:pt x="37179" y="81625"/>
                </a:cubicBezTo>
                <a:cubicBezTo>
                  <a:pt x="38018" y="82464"/>
                  <a:pt x="39416" y="92900"/>
                  <a:pt x="41093" y="95602"/>
                </a:cubicBezTo>
                <a:cubicBezTo>
                  <a:pt x="42770" y="98304"/>
                  <a:pt x="46218" y="97465"/>
                  <a:pt x="47243" y="97838"/>
                </a:cubicBezTo>
              </a:path>
            </a:pathLst>
          </a:custGeom>
          <a:noFill/>
          <a:ln w="9525" cap="flat" cmpd="sng">
            <a:solidFill>
              <a:srgbClr val="FFFFFF"/>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67"/>
        <p:cNvGrpSpPr/>
        <p:nvPr/>
      </p:nvGrpSpPr>
      <p:grpSpPr>
        <a:xfrm>
          <a:off x="0" y="0"/>
          <a:ext cx="0" cy="0"/>
          <a:chOff x="0" y="0"/>
          <a:chExt cx="0" cy="0"/>
        </a:xfrm>
      </p:grpSpPr>
      <p:sp>
        <p:nvSpPr>
          <p:cNvPr id="168" name="Google Shape;168;p24"/>
          <p:cNvSpPr txBox="1">
            <a:spLocks noGrp="1"/>
          </p:cNvSpPr>
          <p:nvPr>
            <p:ph type="title"/>
          </p:nvPr>
        </p:nvSpPr>
        <p:spPr>
          <a:xfrm>
            <a:off x="3647975" y="391350"/>
            <a:ext cx="1543800" cy="8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4000"/>
              <a:t>Bütçe</a:t>
            </a:r>
            <a:endParaRPr sz="4000"/>
          </a:p>
        </p:txBody>
      </p:sp>
      <p:sp>
        <p:nvSpPr>
          <p:cNvPr id="169" name="Google Shape;169;p24"/>
          <p:cNvSpPr txBox="1">
            <a:spLocks noGrp="1"/>
          </p:cNvSpPr>
          <p:nvPr>
            <p:ph type="body" idx="1"/>
          </p:nvPr>
        </p:nvSpPr>
        <p:spPr>
          <a:xfrm>
            <a:off x="311700" y="1152475"/>
            <a:ext cx="8520600" cy="37953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tr"/>
              <a:t>öncelikle yapılacaklar tamamen internet üzerine bu yüzden bize Bir adet </a:t>
            </a:r>
            <a:r>
              <a:rPr lang="tr" b="1"/>
              <a:t>dijital pazarlama uzmanı</a:t>
            </a:r>
            <a:r>
              <a:rPr lang="tr"/>
              <a:t> bir adet de </a:t>
            </a:r>
            <a:r>
              <a:rPr lang="tr" b="1"/>
              <a:t>sosyal medyacı, </a:t>
            </a:r>
            <a:r>
              <a:rPr lang="tr"/>
              <a:t>bir tane de</a:t>
            </a:r>
            <a:r>
              <a:rPr lang="tr" b="1"/>
              <a:t> grafik tasarımcı</a:t>
            </a:r>
            <a:r>
              <a:rPr lang="tr"/>
              <a:t> gerekiyor. Ayrıca web site’de yazılımsal bir sorun çıkması halinde geçici süre kiralamalık bir </a:t>
            </a:r>
            <a:r>
              <a:rPr lang="tr" b="1"/>
              <a:t>serbest çalışan</a:t>
            </a:r>
            <a:r>
              <a:rPr lang="tr"/>
              <a:t> </a:t>
            </a:r>
            <a:r>
              <a:rPr lang="tr" b="1"/>
              <a:t>web geliştirici</a:t>
            </a:r>
            <a:r>
              <a:rPr lang="tr"/>
              <a:t> de gerekebilir. Hesap yönetmek içerik hazırlamak ile SEO ve İnternet reklamcılığı ikisi de emek gerektiren alanlar olduğu için işlerin dinamik bir biçimde ilerlemesi adına </a:t>
            </a:r>
            <a:r>
              <a:rPr lang="tr" b="1"/>
              <a:t>2 kişi</a:t>
            </a:r>
            <a:r>
              <a:rPr lang="tr"/>
              <a:t> işe alacağız. Bunlardan dijital pazarlama uzmanı olan da benim farzedelim.</a:t>
            </a:r>
            <a:endParaRPr/>
          </a:p>
          <a:p>
            <a:pPr marL="0" lvl="0" indent="0" algn="l" rtl="0">
              <a:spcBef>
                <a:spcPts val="1200"/>
              </a:spcBef>
              <a:spcAft>
                <a:spcPts val="0"/>
              </a:spcAft>
              <a:buNone/>
            </a:pPr>
            <a:r>
              <a:rPr lang="tr" b="1">
                <a:solidFill>
                  <a:srgbClr val="351C75"/>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Kariyer.net</a:t>
            </a:r>
            <a:r>
              <a:rPr lang="tr"/>
              <a:t>’de </a:t>
            </a:r>
            <a:r>
              <a:rPr lang="tr" b="1"/>
              <a:t>355 </a:t>
            </a:r>
            <a:r>
              <a:rPr lang="tr"/>
              <a:t>kişinin paylaştığı verilere göre bir dijital pazarlama uzmanı için ortalama aylık maaş </a:t>
            </a:r>
            <a:r>
              <a:rPr lang="tr" b="1"/>
              <a:t>18.650</a:t>
            </a:r>
            <a:r>
              <a:rPr lang="tr"/>
              <a:t>, en düşük ise </a:t>
            </a:r>
            <a:r>
              <a:rPr lang="tr" b="1"/>
              <a:t>14.920 </a:t>
            </a:r>
            <a:endParaRPr b="1"/>
          </a:p>
          <a:p>
            <a:pPr marL="0" lvl="0" indent="0" algn="l" rtl="0">
              <a:spcBef>
                <a:spcPts val="1200"/>
              </a:spcBef>
              <a:spcAft>
                <a:spcPts val="0"/>
              </a:spcAft>
              <a:buNone/>
            </a:pPr>
            <a:r>
              <a:rPr lang="tr" b="1">
                <a:solidFill>
                  <a:srgbClr val="3C78D8"/>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Eleman.net</a:t>
            </a:r>
            <a:r>
              <a:rPr lang="tr" u="sng">
                <a:solidFill>
                  <a:schemeClr val="hlink"/>
                </a:solidFill>
                <a:hlinkClick r:id="rId4"/>
              </a:rPr>
              <a:t> </a:t>
            </a:r>
            <a:r>
              <a:rPr lang="tr"/>
              <a:t>ise ortalamayı </a:t>
            </a:r>
            <a:r>
              <a:rPr lang="tr" b="1"/>
              <a:t>26.200</a:t>
            </a:r>
            <a:r>
              <a:rPr lang="tr"/>
              <a:t>, en düşüğü ise </a:t>
            </a:r>
            <a:r>
              <a:rPr lang="tr" b="1"/>
              <a:t>18.500</a:t>
            </a:r>
            <a:r>
              <a:rPr lang="tr"/>
              <a:t> vermiş.</a:t>
            </a:r>
            <a:endParaRPr/>
          </a:p>
          <a:p>
            <a:pPr marL="0" lvl="0" indent="0" algn="l" rtl="0">
              <a:spcBef>
                <a:spcPts val="1200"/>
              </a:spcBef>
              <a:spcAft>
                <a:spcPts val="1200"/>
              </a:spcAft>
              <a:buNone/>
            </a:pPr>
            <a:r>
              <a:rPr lang="tr"/>
              <a:t>Tüm bu verilerin ortalaması </a:t>
            </a:r>
            <a:r>
              <a:rPr lang="tr" b="1"/>
              <a:t>19.567</a:t>
            </a:r>
            <a:r>
              <a:rPr lang="tr"/>
              <a:t> olsa da Bu verilerden hareketle ve şirketin büyüklüğü, yapılacak iş yükünü de hesaba katarak ben </a:t>
            </a:r>
            <a:r>
              <a:rPr lang="tr" b="1"/>
              <a:t>KİMİ </a:t>
            </a:r>
            <a:r>
              <a:rPr lang="tr"/>
              <a:t>için çalışacak dijital pazarlama uzmanı için gerçekçi sayının </a:t>
            </a:r>
            <a:r>
              <a:rPr lang="tr" b="1"/>
              <a:t>17.000 </a:t>
            </a:r>
            <a:r>
              <a:rPr lang="tr"/>
              <a:t>olduğuna karar verdim.</a:t>
            </a:r>
            <a:endParaRPr/>
          </a:p>
        </p:txBody>
      </p:sp>
      <p:sp>
        <p:nvSpPr>
          <p:cNvPr id="170" name="Google Shape;170;p24"/>
          <p:cNvSpPr/>
          <p:nvPr/>
        </p:nvSpPr>
        <p:spPr>
          <a:xfrm>
            <a:off x="391350" y="237600"/>
            <a:ext cx="8581825" cy="866575"/>
          </a:xfrm>
          <a:custGeom>
            <a:avLst/>
            <a:gdLst/>
            <a:ahLst/>
            <a:cxnLst/>
            <a:rect l="l" t="t" r="r" b="b"/>
            <a:pathLst>
              <a:path w="343273" h="34663" extrusionOk="0">
                <a:moveTo>
                  <a:pt x="127469" y="29631"/>
                </a:moveTo>
                <a:lnTo>
                  <a:pt x="103988" y="6150"/>
                </a:lnTo>
                <a:lnTo>
                  <a:pt x="75475" y="29072"/>
                </a:lnTo>
                <a:lnTo>
                  <a:pt x="34663" y="5032"/>
                </a:lnTo>
                <a:lnTo>
                  <a:pt x="1118" y="33545"/>
                </a:lnTo>
                <a:lnTo>
                  <a:pt x="0" y="2237"/>
                </a:lnTo>
                <a:lnTo>
                  <a:pt x="38017" y="30190"/>
                </a:lnTo>
                <a:lnTo>
                  <a:pt x="75475" y="0"/>
                </a:lnTo>
                <a:lnTo>
                  <a:pt x="103429" y="34663"/>
                </a:lnTo>
                <a:lnTo>
                  <a:pt x="146478" y="559"/>
                </a:lnTo>
                <a:lnTo>
                  <a:pt x="214685" y="27395"/>
                </a:lnTo>
                <a:lnTo>
                  <a:pt x="268916" y="1678"/>
                </a:lnTo>
                <a:lnTo>
                  <a:pt x="326501" y="29072"/>
                </a:lnTo>
                <a:lnTo>
                  <a:pt x="343273" y="8946"/>
                </a:lnTo>
                <a:lnTo>
                  <a:pt x="278979" y="28513"/>
                </a:lnTo>
                <a:lnTo>
                  <a:pt x="253821" y="2237"/>
                </a:lnTo>
                <a:lnTo>
                  <a:pt x="226426" y="30190"/>
                </a:lnTo>
                <a:lnTo>
                  <a:pt x="213008" y="1118"/>
                </a:lnTo>
                <a:lnTo>
                  <a:pt x="199031" y="26836"/>
                </a:lnTo>
                <a:lnTo>
                  <a:pt x="212449" y="2796"/>
                </a:lnTo>
              </a:path>
            </a:pathLst>
          </a:custGeom>
          <a:noFill/>
          <a:ln w="9525" cap="flat" cmpd="sng">
            <a:solidFill>
              <a:srgbClr val="CC0000"/>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74"/>
        <p:cNvGrpSpPr/>
        <p:nvPr/>
      </p:nvGrpSpPr>
      <p:grpSpPr>
        <a:xfrm>
          <a:off x="0" y="0"/>
          <a:ext cx="0" cy="0"/>
          <a:chOff x="0" y="0"/>
          <a:chExt cx="0" cy="0"/>
        </a:xfrm>
      </p:grpSpPr>
      <p:sp>
        <p:nvSpPr>
          <p:cNvPr id="175" name="Google Shape;175;p25"/>
          <p:cNvSpPr txBox="1">
            <a:spLocks noGrp="1"/>
          </p:cNvSpPr>
          <p:nvPr>
            <p:ph type="title"/>
          </p:nvPr>
        </p:nvSpPr>
        <p:spPr>
          <a:xfrm>
            <a:off x="3754425" y="285750"/>
            <a:ext cx="1858800" cy="936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sz="4000"/>
              <a:t>Bütçe</a:t>
            </a:r>
            <a:endParaRPr sz="4000"/>
          </a:p>
        </p:txBody>
      </p:sp>
      <p:sp>
        <p:nvSpPr>
          <p:cNvPr id="176" name="Google Shape;176;p25"/>
          <p:cNvSpPr txBox="1">
            <a:spLocks noGrp="1"/>
          </p:cNvSpPr>
          <p:nvPr>
            <p:ph type="body" idx="1"/>
          </p:nvPr>
        </p:nvSpPr>
        <p:spPr>
          <a:xfrm>
            <a:off x="423525" y="122235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a:solidFill>
                  <a:srgbClr val="351C75"/>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Kariyer.net</a:t>
            </a:r>
            <a:r>
              <a:rPr lang="tr"/>
              <a:t>’de 492 kişinin paylaştığı verilere göre ortalama sosyal medya uzmanı maaşı </a:t>
            </a:r>
            <a:r>
              <a:rPr lang="tr" b="1"/>
              <a:t>14.570</a:t>
            </a:r>
            <a:r>
              <a:rPr lang="tr"/>
              <a:t>, en düşük ise </a:t>
            </a:r>
            <a:r>
              <a:rPr lang="tr" b="1"/>
              <a:t>11.660</a:t>
            </a:r>
            <a:r>
              <a:rPr lang="tr"/>
              <a:t>.</a:t>
            </a:r>
            <a:endParaRPr/>
          </a:p>
          <a:p>
            <a:pPr marL="0" lvl="0" indent="0" algn="l" rtl="0">
              <a:spcBef>
                <a:spcPts val="1200"/>
              </a:spcBef>
              <a:spcAft>
                <a:spcPts val="0"/>
              </a:spcAft>
              <a:buNone/>
            </a:pPr>
            <a:r>
              <a:rPr lang="tr" b="1">
                <a:solidFill>
                  <a:srgbClr val="3D85C6"/>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Eleman.net</a:t>
            </a:r>
            <a:r>
              <a:rPr lang="tr"/>
              <a:t> ise ortalamayı </a:t>
            </a:r>
            <a:r>
              <a:rPr lang="tr" b="1"/>
              <a:t>21.800</a:t>
            </a:r>
            <a:r>
              <a:rPr lang="tr"/>
              <a:t>, en düşüğü ise </a:t>
            </a:r>
            <a:r>
              <a:rPr lang="tr" b="1"/>
              <a:t>15.400</a:t>
            </a:r>
            <a:r>
              <a:rPr lang="tr"/>
              <a:t> olarak vermiş.</a:t>
            </a:r>
            <a:endParaRPr/>
          </a:p>
          <a:p>
            <a:pPr marL="0" lvl="0" indent="0" algn="l" rtl="0">
              <a:spcBef>
                <a:spcPts val="1200"/>
              </a:spcBef>
              <a:spcAft>
                <a:spcPts val="0"/>
              </a:spcAft>
              <a:buNone/>
            </a:pPr>
            <a:r>
              <a:rPr lang="tr"/>
              <a:t>Bu verilerin ortalaması </a:t>
            </a:r>
            <a:r>
              <a:rPr lang="tr" b="1"/>
              <a:t>15.857 </a:t>
            </a:r>
            <a:r>
              <a:rPr lang="tr"/>
              <a:t>tekrardan şirketin çapını ve iş yükünü hesaba katarak ben bu sayıyı gerçekçi buldum. İleriki sayfalarda görev dağılımından da bahsedeceğim.</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177" name="Google Shape;177;p25"/>
          <p:cNvSpPr/>
          <p:nvPr/>
        </p:nvSpPr>
        <p:spPr>
          <a:xfrm>
            <a:off x="293525" y="251575"/>
            <a:ext cx="8609750" cy="796700"/>
          </a:xfrm>
          <a:custGeom>
            <a:avLst/>
            <a:gdLst/>
            <a:ahLst/>
            <a:cxnLst/>
            <a:rect l="l" t="t" r="r" b="b"/>
            <a:pathLst>
              <a:path w="344390" h="31868" extrusionOk="0">
                <a:moveTo>
                  <a:pt x="137532" y="26277"/>
                </a:moveTo>
                <a:lnTo>
                  <a:pt x="107901" y="4473"/>
                </a:lnTo>
                <a:lnTo>
                  <a:pt x="84420" y="29072"/>
                </a:lnTo>
                <a:lnTo>
                  <a:pt x="51994" y="8387"/>
                </a:lnTo>
                <a:lnTo>
                  <a:pt x="26276" y="24600"/>
                </a:lnTo>
                <a:lnTo>
                  <a:pt x="12858" y="5032"/>
                </a:lnTo>
                <a:lnTo>
                  <a:pt x="0" y="25159"/>
                </a:lnTo>
                <a:lnTo>
                  <a:pt x="33544" y="10623"/>
                </a:lnTo>
                <a:lnTo>
                  <a:pt x="52553" y="27395"/>
                </a:lnTo>
                <a:lnTo>
                  <a:pt x="77152" y="3914"/>
                </a:lnTo>
                <a:lnTo>
                  <a:pt x="111256" y="26836"/>
                </a:lnTo>
                <a:lnTo>
                  <a:pt x="132501" y="2796"/>
                </a:lnTo>
                <a:lnTo>
                  <a:pt x="203503" y="3914"/>
                </a:lnTo>
                <a:lnTo>
                  <a:pt x="213008" y="27395"/>
                </a:lnTo>
                <a:lnTo>
                  <a:pt x="241520" y="1678"/>
                </a:lnTo>
                <a:lnTo>
                  <a:pt x="257734" y="23482"/>
                </a:lnTo>
                <a:lnTo>
                  <a:pt x="283451" y="7268"/>
                </a:lnTo>
                <a:lnTo>
                  <a:pt x="292955" y="26836"/>
                </a:lnTo>
                <a:lnTo>
                  <a:pt x="318114" y="0"/>
                </a:lnTo>
                <a:lnTo>
                  <a:pt x="329295" y="31868"/>
                </a:lnTo>
                <a:lnTo>
                  <a:pt x="344390" y="3914"/>
                </a:lnTo>
                <a:lnTo>
                  <a:pt x="312523" y="24600"/>
                </a:lnTo>
                <a:lnTo>
                  <a:pt x="300223" y="2796"/>
                </a:lnTo>
                <a:lnTo>
                  <a:pt x="278979" y="30750"/>
                </a:lnTo>
                <a:lnTo>
                  <a:pt x="267797" y="1678"/>
                </a:lnTo>
                <a:lnTo>
                  <a:pt x="240961" y="29072"/>
                </a:lnTo>
                <a:lnTo>
                  <a:pt x="216362" y="559"/>
                </a:lnTo>
                <a:lnTo>
                  <a:pt x="205181" y="24041"/>
                </a:lnTo>
              </a:path>
            </a:pathLst>
          </a:custGeom>
          <a:noFill/>
          <a:ln w="9525" cap="flat" cmpd="sng">
            <a:solidFill>
              <a:srgbClr val="FF0000"/>
            </a:solidFill>
            <a:prstDash val="solid"/>
            <a:round/>
            <a:headEnd type="none" w="med" len="med"/>
            <a:tailEnd type="none" w="med" len="med"/>
          </a:ln>
        </p:spPr>
      </p:sp>
      <p:pic>
        <p:nvPicPr>
          <p:cNvPr id="178" name="Google Shape;178;p25"/>
          <p:cNvPicPr preferRelativeResize="0"/>
          <p:nvPr/>
        </p:nvPicPr>
        <p:blipFill>
          <a:blip r:embed="rId5">
            <a:alphaModFix/>
          </a:blip>
          <a:stretch>
            <a:fillRect/>
          </a:stretch>
        </p:blipFill>
        <p:spPr>
          <a:xfrm rot="-515581">
            <a:off x="7145251" y="3114825"/>
            <a:ext cx="2135300" cy="3202949"/>
          </a:xfrm>
          <a:prstGeom prst="rect">
            <a:avLst/>
          </a:prstGeom>
          <a:noFill/>
          <a:ln>
            <a:noFill/>
          </a:ln>
        </p:spPr>
      </p:pic>
      <p:sp>
        <p:nvSpPr>
          <p:cNvPr id="179" name="Google Shape;179;p25"/>
          <p:cNvSpPr/>
          <p:nvPr/>
        </p:nvSpPr>
        <p:spPr>
          <a:xfrm>
            <a:off x="368864" y="3578075"/>
            <a:ext cx="6605600" cy="1198825"/>
          </a:xfrm>
          <a:custGeom>
            <a:avLst/>
            <a:gdLst/>
            <a:ahLst/>
            <a:cxnLst/>
            <a:rect l="l" t="t" r="r" b="b"/>
            <a:pathLst>
              <a:path w="264224" h="47953" extrusionOk="0">
                <a:moveTo>
                  <a:pt x="3135" y="46404"/>
                </a:moveTo>
                <a:cubicBezTo>
                  <a:pt x="9378" y="39416"/>
                  <a:pt x="33792" y="4380"/>
                  <a:pt x="40594" y="4473"/>
                </a:cubicBezTo>
                <a:cubicBezTo>
                  <a:pt x="47396" y="4566"/>
                  <a:pt x="50378" y="44540"/>
                  <a:pt x="43948" y="46963"/>
                </a:cubicBezTo>
                <a:cubicBezTo>
                  <a:pt x="37519" y="49386"/>
                  <a:pt x="-10096" y="26091"/>
                  <a:pt x="2017" y="19009"/>
                </a:cubicBezTo>
                <a:cubicBezTo>
                  <a:pt x="14130" y="11927"/>
                  <a:pt x="104608" y="-279"/>
                  <a:pt x="116628" y="4473"/>
                </a:cubicBezTo>
                <a:cubicBezTo>
                  <a:pt x="128648" y="9225"/>
                  <a:pt x="83083" y="44074"/>
                  <a:pt x="74138" y="47522"/>
                </a:cubicBezTo>
                <a:cubicBezTo>
                  <a:pt x="65193" y="50970"/>
                  <a:pt x="49446" y="26277"/>
                  <a:pt x="62957" y="25159"/>
                </a:cubicBezTo>
                <a:cubicBezTo>
                  <a:pt x="76468" y="24041"/>
                  <a:pt x="138991" y="43981"/>
                  <a:pt x="155204" y="40813"/>
                </a:cubicBezTo>
                <a:cubicBezTo>
                  <a:pt x="171417" y="37645"/>
                  <a:pt x="167038" y="5218"/>
                  <a:pt x="160236" y="6150"/>
                </a:cubicBezTo>
                <a:cubicBezTo>
                  <a:pt x="153434" y="7082"/>
                  <a:pt x="104701" y="47429"/>
                  <a:pt x="114392" y="46404"/>
                </a:cubicBezTo>
                <a:cubicBezTo>
                  <a:pt x="124083" y="45379"/>
                  <a:pt x="197228" y="0"/>
                  <a:pt x="218380" y="0"/>
                </a:cubicBezTo>
                <a:cubicBezTo>
                  <a:pt x="239532" y="0"/>
                  <a:pt x="233661" y="44261"/>
                  <a:pt x="241302" y="46404"/>
                </a:cubicBezTo>
                <a:cubicBezTo>
                  <a:pt x="248943" y="48547"/>
                  <a:pt x="260404" y="18450"/>
                  <a:pt x="264224" y="12859"/>
                </a:cubicBezTo>
              </a:path>
            </a:pathLst>
          </a:custGeom>
          <a:noFill/>
          <a:ln w="9525" cap="flat" cmpd="sng">
            <a:solidFill>
              <a:srgbClr val="1155CC"/>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83"/>
        <p:cNvGrpSpPr/>
        <p:nvPr/>
      </p:nvGrpSpPr>
      <p:grpSpPr>
        <a:xfrm>
          <a:off x="0" y="0"/>
          <a:ext cx="0" cy="0"/>
          <a:chOff x="0" y="0"/>
          <a:chExt cx="0" cy="0"/>
        </a:xfrm>
      </p:grpSpPr>
      <p:sp>
        <p:nvSpPr>
          <p:cNvPr id="184" name="Google Shape;184;p26"/>
          <p:cNvSpPr txBox="1">
            <a:spLocks noGrp="1"/>
          </p:cNvSpPr>
          <p:nvPr>
            <p:ph type="title"/>
          </p:nvPr>
        </p:nvSpPr>
        <p:spPr>
          <a:xfrm>
            <a:off x="3766500" y="307450"/>
            <a:ext cx="1611000" cy="95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sz="4000"/>
              <a:t>Bütçe</a:t>
            </a:r>
            <a:endParaRPr sz="4000"/>
          </a:p>
        </p:txBody>
      </p:sp>
      <p:sp>
        <p:nvSpPr>
          <p:cNvPr id="185" name="Google Shape;185;p26"/>
          <p:cNvSpPr txBox="1">
            <a:spLocks noGrp="1"/>
          </p:cNvSpPr>
          <p:nvPr>
            <p:ph type="body" idx="1"/>
          </p:nvPr>
        </p:nvSpPr>
        <p:spPr>
          <a:xfrm>
            <a:off x="311700" y="1152475"/>
            <a:ext cx="8520600" cy="375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a:solidFill>
                  <a:srgbClr val="351C75"/>
                </a:solidFill>
              </a:rPr>
              <a:t>Kariyer.net</a:t>
            </a:r>
            <a:r>
              <a:rPr lang="tr"/>
              <a:t>’de 607 kişinin paylaştığı verilere göre ortalama grafik tasarım uzmanı maaşı 17.570, en düşük ise 14.050</a:t>
            </a:r>
            <a:endParaRPr/>
          </a:p>
          <a:p>
            <a:pPr marL="0" lvl="0" indent="0" algn="l" rtl="0">
              <a:spcBef>
                <a:spcPts val="1200"/>
              </a:spcBef>
              <a:spcAft>
                <a:spcPts val="0"/>
              </a:spcAft>
              <a:buNone/>
            </a:pPr>
            <a:r>
              <a:rPr lang="tr" b="1">
                <a:solidFill>
                  <a:srgbClr val="3C78D8"/>
                </a:solidFill>
              </a:rPr>
              <a:t>Eleman.net</a:t>
            </a:r>
            <a:r>
              <a:rPr lang="tr"/>
              <a:t> ise ortalamayı 36.400, en düşüğü ise 27.900 vermiş.</a:t>
            </a:r>
            <a:endParaRPr/>
          </a:p>
          <a:p>
            <a:pPr marL="0" lvl="0" indent="0" algn="l" rtl="0">
              <a:spcBef>
                <a:spcPts val="1200"/>
              </a:spcBef>
              <a:spcAft>
                <a:spcPts val="1200"/>
              </a:spcAft>
              <a:buNone/>
            </a:pPr>
            <a:r>
              <a:rPr lang="tr"/>
              <a:t>KİMİ’nin henüz bir </a:t>
            </a:r>
            <a:r>
              <a:rPr lang="tr" b="1"/>
              <a:t>Start-up</a:t>
            </a:r>
            <a:r>
              <a:rPr lang="tr"/>
              <a:t> seviyesinde olduğu ve grafik tasarımcıya düşen iş yükü düşünüldüğünde </a:t>
            </a:r>
            <a:r>
              <a:rPr lang="tr" b="1"/>
              <a:t>Eleman.net</a:t>
            </a:r>
            <a:r>
              <a:rPr lang="tr"/>
              <a:t>’in verilerini gerçekçi bulmadım. Bu yüzden Kariyer.net verisinden hareketle </a:t>
            </a:r>
            <a:r>
              <a:rPr lang="tr" b="1"/>
              <a:t>15.500</a:t>
            </a:r>
            <a:r>
              <a:rPr lang="tr"/>
              <a:t>’ün Her iki taraf için de iyi bir rakam olduğunu düşünüyorum.</a:t>
            </a:r>
            <a:endParaRPr/>
          </a:p>
        </p:txBody>
      </p:sp>
      <p:pic>
        <p:nvPicPr>
          <p:cNvPr id="186" name="Google Shape;186;p26"/>
          <p:cNvPicPr preferRelativeResize="0"/>
          <p:nvPr/>
        </p:nvPicPr>
        <p:blipFill>
          <a:blip r:embed="rId3">
            <a:alphaModFix/>
          </a:blip>
          <a:stretch>
            <a:fillRect/>
          </a:stretch>
        </p:blipFill>
        <p:spPr>
          <a:xfrm>
            <a:off x="7155125" y="2926375"/>
            <a:ext cx="1845275" cy="2117274"/>
          </a:xfrm>
          <a:prstGeom prst="rect">
            <a:avLst/>
          </a:prstGeom>
          <a:noFill/>
          <a:ln>
            <a:noFill/>
          </a:ln>
        </p:spPr>
      </p:pic>
      <p:sp>
        <p:nvSpPr>
          <p:cNvPr id="187" name="Google Shape;187;p26"/>
          <p:cNvSpPr/>
          <p:nvPr/>
        </p:nvSpPr>
        <p:spPr>
          <a:xfrm>
            <a:off x="218300" y="3698825"/>
            <a:ext cx="6876175" cy="1188475"/>
          </a:xfrm>
          <a:custGeom>
            <a:avLst/>
            <a:gdLst/>
            <a:ahLst/>
            <a:cxnLst/>
            <a:rect l="l" t="t" r="r" b="b"/>
            <a:pathLst>
              <a:path w="275047" h="47539" extrusionOk="0">
                <a:moveTo>
                  <a:pt x="171237" y="47539"/>
                </a:moveTo>
                <a:lnTo>
                  <a:pt x="22314" y="38323"/>
                </a:lnTo>
                <a:lnTo>
                  <a:pt x="136311" y="14068"/>
                </a:lnTo>
                <a:lnTo>
                  <a:pt x="78100" y="14068"/>
                </a:lnTo>
                <a:lnTo>
                  <a:pt x="198888" y="32502"/>
                </a:lnTo>
                <a:lnTo>
                  <a:pt x="247397" y="0"/>
                </a:lnTo>
                <a:lnTo>
                  <a:pt x="244001" y="32502"/>
                </a:lnTo>
                <a:lnTo>
                  <a:pt x="210530" y="3396"/>
                </a:lnTo>
                <a:lnTo>
                  <a:pt x="232359" y="41718"/>
                </a:lnTo>
                <a:lnTo>
                  <a:pt x="275047" y="29106"/>
                </a:lnTo>
                <a:lnTo>
                  <a:pt x="268741" y="26680"/>
                </a:lnTo>
                <a:lnTo>
                  <a:pt x="265831" y="38323"/>
                </a:lnTo>
                <a:lnTo>
                  <a:pt x="274077" y="31046"/>
                </a:lnTo>
                <a:lnTo>
                  <a:pt x="174148" y="15038"/>
                </a:lnTo>
                <a:lnTo>
                  <a:pt x="112541" y="47539"/>
                </a:lnTo>
                <a:lnTo>
                  <a:pt x="45113" y="19404"/>
                </a:lnTo>
                <a:lnTo>
                  <a:pt x="14067" y="21344"/>
                </a:lnTo>
                <a:lnTo>
                  <a:pt x="2910" y="14553"/>
                </a:lnTo>
                <a:lnTo>
                  <a:pt x="0" y="38323"/>
                </a:lnTo>
                <a:lnTo>
                  <a:pt x="45113" y="10187"/>
                </a:lnTo>
                <a:lnTo>
                  <a:pt x="13097" y="44144"/>
                </a:lnTo>
              </a:path>
            </a:pathLst>
          </a:custGeom>
          <a:noFill/>
          <a:ln w="9525" cap="flat" cmpd="sng">
            <a:solidFill>
              <a:srgbClr val="00FF00"/>
            </a:solidFill>
            <a:prstDash val="solid"/>
            <a:round/>
            <a:headEnd type="none" w="med" len="med"/>
            <a:tailEnd type="none" w="med" len="med"/>
          </a:ln>
        </p:spPr>
      </p:sp>
      <p:sp>
        <p:nvSpPr>
          <p:cNvPr id="188" name="Google Shape;188;p26"/>
          <p:cNvSpPr/>
          <p:nvPr/>
        </p:nvSpPr>
        <p:spPr>
          <a:xfrm>
            <a:off x="228273" y="120391"/>
            <a:ext cx="8564025" cy="1165100"/>
          </a:xfrm>
          <a:custGeom>
            <a:avLst/>
            <a:gdLst/>
            <a:ahLst/>
            <a:cxnLst/>
            <a:rect l="l" t="t" r="r" b="b"/>
            <a:pathLst>
              <a:path w="342561" h="46604" extrusionOk="0">
                <a:moveTo>
                  <a:pt x="134456" y="28655"/>
                </a:moveTo>
                <a:cubicBezTo>
                  <a:pt x="127180" y="25421"/>
                  <a:pt x="103653" y="9090"/>
                  <a:pt x="90798" y="9252"/>
                </a:cubicBezTo>
                <a:cubicBezTo>
                  <a:pt x="77943" y="9414"/>
                  <a:pt x="70020" y="29707"/>
                  <a:pt x="57327" y="29626"/>
                </a:cubicBezTo>
                <a:cubicBezTo>
                  <a:pt x="44634" y="29545"/>
                  <a:pt x="23937" y="8525"/>
                  <a:pt x="14639" y="8767"/>
                </a:cubicBezTo>
                <a:cubicBezTo>
                  <a:pt x="5341" y="9010"/>
                  <a:pt x="-3552" y="32051"/>
                  <a:pt x="1541" y="31081"/>
                </a:cubicBezTo>
                <a:cubicBezTo>
                  <a:pt x="6634" y="30111"/>
                  <a:pt x="41237" y="2622"/>
                  <a:pt x="45199" y="2945"/>
                </a:cubicBezTo>
                <a:cubicBezTo>
                  <a:pt x="49161" y="3268"/>
                  <a:pt x="20218" y="32859"/>
                  <a:pt x="25311" y="33021"/>
                </a:cubicBezTo>
                <a:cubicBezTo>
                  <a:pt x="30405" y="33183"/>
                  <a:pt x="72284" y="4078"/>
                  <a:pt x="75760" y="3916"/>
                </a:cubicBezTo>
                <a:cubicBezTo>
                  <a:pt x="79237" y="3754"/>
                  <a:pt x="43421" y="32698"/>
                  <a:pt x="46170" y="32051"/>
                </a:cubicBezTo>
                <a:cubicBezTo>
                  <a:pt x="48919" y="31404"/>
                  <a:pt x="84653" y="601"/>
                  <a:pt x="92253" y="35"/>
                </a:cubicBezTo>
                <a:cubicBezTo>
                  <a:pt x="99853" y="-531"/>
                  <a:pt x="86594" y="27200"/>
                  <a:pt x="91768" y="28655"/>
                </a:cubicBezTo>
                <a:cubicBezTo>
                  <a:pt x="96942" y="30110"/>
                  <a:pt x="120146" y="8039"/>
                  <a:pt x="123299" y="8767"/>
                </a:cubicBezTo>
                <a:cubicBezTo>
                  <a:pt x="126452" y="9495"/>
                  <a:pt x="105836" y="33830"/>
                  <a:pt x="110687" y="33021"/>
                </a:cubicBezTo>
                <a:cubicBezTo>
                  <a:pt x="115538" y="32213"/>
                  <a:pt x="135831" y="7231"/>
                  <a:pt x="152405" y="3916"/>
                </a:cubicBezTo>
                <a:cubicBezTo>
                  <a:pt x="168979" y="601"/>
                  <a:pt x="203340" y="7311"/>
                  <a:pt x="210131" y="13132"/>
                </a:cubicBezTo>
                <a:cubicBezTo>
                  <a:pt x="216922" y="18953"/>
                  <a:pt x="184907" y="37629"/>
                  <a:pt x="193153" y="38842"/>
                </a:cubicBezTo>
                <a:cubicBezTo>
                  <a:pt x="201400" y="40055"/>
                  <a:pt x="247159" y="25745"/>
                  <a:pt x="259610" y="20409"/>
                </a:cubicBezTo>
                <a:cubicBezTo>
                  <a:pt x="272061" y="15073"/>
                  <a:pt x="265108" y="5775"/>
                  <a:pt x="267857" y="6826"/>
                </a:cubicBezTo>
                <a:cubicBezTo>
                  <a:pt x="270606" y="7877"/>
                  <a:pt x="272708" y="21783"/>
                  <a:pt x="276104" y="26715"/>
                </a:cubicBezTo>
                <a:cubicBezTo>
                  <a:pt x="279500" y="31647"/>
                  <a:pt x="284755" y="38843"/>
                  <a:pt x="288231" y="36417"/>
                </a:cubicBezTo>
                <a:cubicBezTo>
                  <a:pt x="291708" y="33992"/>
                  <a:pt x="307393" y="15234"/>
                  <a:pt x="296963" y="12162"/>
                </a:cubicBezTo>
                <a:cubicBezTo>
                  <a:pt x="286534" y="9090"/>
                  <a:pt x="229050" y="14426"/>
                  <a:pt x="225654" y="17983"/>
                </a:cubicBezTo>
                <a:cubicBezTo>
                  <a:pt x="222258" y="21540"/>
                  <a:pt x="264138" y="35366"/>
                  <a:pt x="276589" y="33506"/>
                </a:cubicBezTo>
                <a:cubicBezTo>
                  <a:pt x="289040" y="31647"/>
                  <a:pt x="308200" y="11434"/>
                  <a:pt x="300358" y="6826"/>
                </a:cubicBezTo>
                <a:cubicBezTo>
                  <a:pt x="292516" y="2218"/>
                  <a:pt x="234790" y="358"/>
                  <a:pt x="229535" y="5856"/>
                </a:cubicBezTo>
                <a:cubicBezTo>
                  <a:pt x="224280" y="11354"/>
                  <a:pt x="252011" y="36094"/>
                  <a:pt x="268827" y="39813"/>
                </a:cubicBezTo>
                <a:cubicBezTo>
                  <a:pt x="285644" y="43532"/>
                  <a:pt x="318873" y="33991"/>
                  <a:pt x="330434" y="28170"/>
                </a:cubicBezTo>
                <a:cubicBezTo>
                  <a:pt x="341995" y="22349"/>
                  <a:pt x="339731" y="6341"/>
                  <a:pt x="338195" y="4886"/>
                </a:cubicBezTo>
                <a:cubicBezTo>
                  <a:pt x="336659" y="3431"/>
                  <a:pt x="320489" y="12486"/>
                  <a:pt x="321217" y="19439"/>
                </a:cubicBezTo>
                <a:cubicBezTo>
                  <a:pt x="321945" y="26392"/>
                  <a:pt x="339004" y="42077"/>
                  <a:pt x="342561" y="46604"/>
                </a:cubicBezTo>
              </a:path>
            </a:pathLst>
          </a:custGeom>
          <a:noFill/>
          <a:ln w="9525" cap="flat" cmpd="sng">
            <a:solidFill>
              <a:schemeClr val="accent5"/>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92"/>
        <p:cNvGrpSpPr/>
        <p:nvPr/>
      </p:nvGrpSpPr>
      <p:grpSpPr>
        <a:xfrm>
          <a:off x="0" y="0"/>
          <a:ext cx="0" cy="0"/>
          <a:chOff x="0" y="0"/>
          <a:chExt cx="0" cy="0"/>
        </a:xfrm>
      </p:grpSpPr>
      <p:sp>
        <p:nvSpPr>
          <p:cNvPr id="193" name="Google Shape;193;p27"/>
          <p:cNvSpPr txBox="1">
            <a:spLocks noGrp="1"/>
          </p:cNvSpPr>
          <p:nvPr>
            <p:ph type="title"/>
          </p:nvPr>
        </p:nvSpPr>
        <p:spPr>
          <a:xfrm>
            <a:off x="3777600" y="342850"/>
            <a:ext cx="1588800" cy="76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tr" sz="4000"/>
              <a:t>Bütçe</a:t>
            </a:r>
            <a:endParaRPr sz="4000"/>
          </a:p>
        </p:txBody>
      </p:sp>
      <p:sp>
        <p:nvSpPr>
          <p:cNvPr id="194" name="Google Shape;194;p27"/>
          <p:cNvSpPr txBox="1">
            <a:spLocks noGrp="1"/>
          </p:cNvSpPr>
          <p:nvPr>
            <p:ph type="body" idx="1"/>
          </p:nvPr>
        </p:nvSpPr>
        <p:spPr>
          <a:xfrm>
            <a:off x="311700" y="1152475"/>
            <a:ext cx="8520600" cy="3734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tr" b="1"/>
              <a:t>Freelance yazılımcılar</a:t>
            </a:r>
            <a:r>
              <a:rPr lang="tr"/>
              <a:t> için </a:t>
            </a:r>
            <a:r>
              <a:rPr lang="tr" b="1"/>
              <a:t>web geliştirici</a:t>
            </a:r>
            <a:r>
              <a:rPr lang="tr"/>
              <a:t> kısmında sadece </a:t>
            </a:r>
            <a:r>
              <a:rPr lang="tr">
                <a:solidFill>
                  <a:schemeClr val="accent3"/>
                </a:solidFill>
              </a:rPr>
              <a:t>Armut.com </a:t>
            </a:r>
            <a:r>
              <a:rPr lang="tr"/>
              <a:t>dan tam olarak neye ihtiyacım olduğuna yönelik bir kaç soruyu cevapladıktan sonra </a:t>
            </a:r>
            <a:r>
              <a:rPr lang="tr" b="1"/>
              <a:t>1.100 - 4.500</a:t>
            </a:r>
            <a:r>
              <a:rPr lang="tr"/>
              <a:t> arası bir fiyatlandırma elde edebildim. Gelecekte planladığımız e-ticaret kısmı için </a:t>
            </a:r>
            <a:r>
              <a:rPr lang="tr" b="1"/>
              <a:t>1.700 - 5000</a:t>
            </a:r>
            <a:r>
              <a:rPr lang="tr"/>
              <a:t> arası bir fiyatlandırma ve mobil uygulama geliştirilmesi için de </a:t>
            </a:r>
            <a:r>
              <a:rPr lang="tr" b="1"/>
              <a:t>1.000 - 5.000</a:t>
            </a:r>
            <a:r>
              <a:rPr lang="tr"/>
              <a:t> arası verdi. </a:t>
            </a:r>
            <a:r>
              <a:rPr lang="tr" b="1"/>
              <a:t>E-ticaret</a:t>
            </a:r>
            <a:r>
              <a:rPr lang="tr"/>
              <a:t> ve </a:t>
            </a:r>
            <a:r>
              <a:rPr lang="tr" b="1"/>
              <a:t>mobil uygulama</a:t>
            </a:r>
            <a:r>
              <a:rPr lang="tr"/>
              <a:t> ileri vadedeki planlar olduğu için bu planlamada onları bütçeye katmayacağım. Diğer ünlü freelance platformları arasından sadece </a:t>
            </a:r>
            <a:r>
              <a:rPr lang="tr" b="1"/>
              <a:t>Armut.com</a:t>
            </a:r>
            <a:r>
              <a:rPr lang="tr"/>
              <a:t> pratik bir şekilde bana ortalama fiyat sunduğu ve diğer platformlarda piyasa araştırması yapmak çok vakit alacağı için web geliştirici kısmında Armut.com un verdiği aralıkta üst eşiği yani </a:t>
            </a:r>
            <a:r>
              <a:rPr lang="tr" b="1"/>
              <a:t>4.500</a:t>
            </a:r>
            <a:r>
              <a:rPr lang="tr"/>
              <a:t>’ü bütçeye ekleyeceğim.</a:t>
            </a:r>
            <a:endParaRPr/>
          </a:p>
          <a:p>
            <a:pPr marL="0" lvl="0" indent="0" algn="l" rtl="0">
              <a:spcBef>
                <a:spcPts val="1200"/>
              </a:spcBef>
              <a:spcAft>
                <a:spcPts val="0"/>
              </a:spcAft>
              <a:buNone/>
            </a:pPr>
            <a:r>
              <a:rPr lang="tr"/>
              <a:t>Tekrar belirtmeliyim ki halihazırda bir web sitemiz var. ihtiyacımız sadece sitede yazılımsal bir sorun çıkması halinde bize yardımcı olacak geçici bir web geliştirici.</a:t>
            </a:r>
            <a:endParaRPr/>
          </a:p>
          <a:p>
            <a:pPr marL="0" lvl="0" indent="0" algn="l" rtl="0">
              <a:spcBef>
                <a:spcPts val="1200"/>
              </a:spcBef>
              <a:spcAft>
                <a:spcPts val="1200"/>
              </a:spcAft>
              <a:buNone/>
            </a:pPr>
            <a:endParaRPr/>
          </a:p>
        </p:txBody>
      </p:sp>
      <p:sp>
        <p:nvSpPr>
          <p:cNvPr id="195" name="Google Shape;195;p27"/>
          <p:cNvSpPr/>
          <p:nvPr/>
        </p:nvSpPr>
        <p:spPr>
          <a:xfrm>
            <a:off x="72537" y="150828"/>
            <a:ext cx="8718100" cy="945200"/>
          </a:xfrm>
          <a:custGeom>
            <a:avLst/>
            <a:gdLst/>
            <a:ahLst/>
            <a:cxnLst/>
            <a:rect l="l" t="t" r="r" b="b"/>
            <a:pathLst>
              <a:path w="348724" h="37808" extrusionOk="0">
                <a:moveTo>
                  <a:pt x="145537" y="23558"/>
                </a:moveTo>
                <a:cubicBezTo>
                  <a:pt x="135916" y="23235"/>
                  <a:pt x="103577" y="36251"/>
                  <a:pt x="81020" y="35685"/>
                </a:cubicBezTo>
                <a:cubicBezTo>
                  <a:pt x="58463" y="35119"/>
                  <a:pt x="-29419" y="26064"/>
                  <a:pt x="10197" y="20162"/>
                </a:cubicBezTo>
                <a:cubicBezTo>
                  <a:pt x="49813" y="14260"/>
                  <a:pt x="284517" y="-1910"/>
                  <a:pt x="318716" y="273"/>
                </a:cubicBezTo>
                <a:cubicBezTo>
                  <a:pt x="352915" y="2456"/>
                  <a:pt x="210783" y="29379"/>
                  <a:pt x="215391" y="33260"/>
                </a:cubicBezTo>
                <a:cubicBezTo>
                  <a:pt x="219999" y="37141"/>
                  <a:pt x="368519" y="28975"/>
                  <a:pt x="346366" y="23558"/>
                </a:cubicBezTo>
                <a:cubicBezTo>
                  <a:pt x="324213" y="18141"/>
                  <a:pt x="136644" y="-1506"/>
                  <a:pt x="82475" y="758"/>
                </a:cubicBezTo>
                <a:cubicBezTo>
                  <a:pt x="28306" y="3022"/>
                  <a:pt x="17069" y="33178"/>
                  <a:pt x="21354" y="37140"/>
                </a:cubicBezTo>
                <a:cubicBezTo>
                  <a:pt x="25639" y="41102"/>
                  <a:pt x="88620" y="24447"/>
                  <a:pt x="108185" y="24528"/>
                </a:cubicBezTo>
                <a:cubicBezTo>
                  <a:pt x="127750" y="24609"/>
                  <a:pt x="132521" y="37787"/>
                  <a:pt x="138746" y="37625"/>
                </a:cubicBezTo>
                <a:cubicBezTo>
                  <a:pt x="144971" y="37463"/>
                  <a:pt x="155158" y="23881"/>
                  <a:pt x="145537" y="23558"/>
                </a:cubicBezTo>
                <a:close/>
              </a:path>
            </a:pathLst>
          </a:custGeom>
          <a:solidFill>
            <a:srgbClr val="D9D9D9"/>
          </a:solidFill>
          <a:ln w="9525" cap="flat" cmpd="sng">
            <a:solidFill>
              <a:srgbClr val="00FFFF"/>
            </a:solidFill>
            <a:prstDash val="solid"/>
            <a:round/>
            <a:headEnd type="none" w="med" len="med"/>
            <a:tailEnd type="none" w="med" len="med"/>
          </a:ln>
        </p:spPr>
      </p:sp>
      <p:sp>
        <p:nvSpPr>
          <p:cNvPr id="196" name="Google Shape;196;p27"/>
          <p:cNvSpPr/>
          <p:nvPr/>
        </p:nvSpPr>
        <p:spPr>
          <a:xfrm>
            <a:off x="145525" y="4208175"/>
            <a:ext cx="8477000" cy="739775"/>
          </a:xfrm>
          <a:custGeom>
            <a:avLst/>
            <a:gdLst/>
            <a:ahLst/>
            <a:cxnLst/>
            <a:rect l="l" t="t" r="r" b="b"/>
            <a:pathLst>
              <a:path w="339080" h="29591" extrusionOk="0">
                <a:moveTo>
                  <a:pt x="2911" y="1941"/>
                </a:moveTo>
                <a:lnTo>
                  <a:pt x="13098" y="12128"/>
                </a:lnTo>
                <a:lnTo>
                  <a:pt x="325497" y="11642"/>
                </a:lnTo>
                <a:lnTo>
                  <a:pt x="339080" y="0"/>
                </a:lnTo>
                <a:lnTo>
                  <a:pt x="246912" y="20374"/>
                </a:lnTo>
                <a:lnTo>
                  <a:pt x="181910" y="7762"/>
                </a:lnTo>
                <a:lnTo>
                  <a:pt x="122729" y="18919"/>
                </a:lnTo>
                <a:lnTo>
                  <a:pt x="86832" y="9217"/>
                </a:lnTo>
                <a:lnTo>
                  <a:pt x="37837" y="24255"/>
                </a:lnTo>
                <a:lnTo>
                  <a:pt x="21829" y="7277"/>
                </a:lnTo>
                <a:lnTo>
                  <a:pt x="0" y="24255"/>
                </a:lnTo>
                <a:lnTo>
                  <a:pt x="60637" y="27651"/>
                </a:lnTo>
                <a:lnTo>
                  <a:pt x="85862" y="14553"/>
                </a:lnTo>
                <a:lnTo>
                  <a:pt x="155230" y="28621"/>
                </a:lnTo>
                <a:lnTo>
                  <a:pt x="179484" y="12128"/>
                </a:lnTo>
                <a:lnTo>
                  <a:pt x="226053" y="25710"/>
                </a:lnTo>
                <a:lnTo>
                  <a:pt x="246912" y="6792"/>
                </a:lnTo>
                <a:lnTo>
                  <a:pt x="286690" y="26680"/>
                </a:lnTo>
                <a:lnTo>
                  <a:pt x="318221" y="10672"/>
                </a:lnTo>
                <a:lnTo>
                  <a:pt x="339080" y="24255"/>
                </a:lnTo>
                <a:lnTo>
                  <a:pt x="280384" y="20374"/>
                </a:lnTo>
                <a:lnTo>
                  <a:pt x="245942" y="29591"/>
                </a:lnTo>
                <a:lnTo>
                  <a:pt x="203739" y="18919"/>
                </a:lnTo>
                <a:lnTo>
                  <a:pt x="179484" y="25225"/>
                </a:lnTo>
                <a:lnTo>
                  <a:pt x="149409" y="22314"/>
                </a:lnTo>
                <a:lnTo>
                  <a:pt x="108661" y="29591"/>
                </a:lnTo>
                <a:lnTo>
                  <a:pt x="77615" y="26680"/>
                </a:lnTo>
                <a:lnTo>
                  <a:pt x="64517" y="24255"/>
                </a:lnTo>
                <a:lnTo>
                  <a:pt x="26680" y="23770"/>
                </a:lnTo>
                <a:lnTo>
                  <a:pt x="9217" y="28621"/>
                </a:lnTo>
              </a:path>
            </a:pathLst>
          </a:custGeom>
          <a:noFill/>
          <a:ln w="9525" cap="flat" cmpd="sng">
            <a:solidFill>
              <a:srgbClr val="FF9900"/>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00"/>
        <p:cNvGrpSpPr/>
        <p:nvPr/>
      </p:nvGrpSpPr>
      <p:grpSpPr>
        <a:xfrm>
          <a:off x="0" y="0"/>
          <a:ext cx="0" cy="0"/>
          <a:chOff x="0" y="0"/>
          <a:chExt cx="0" cy="0"/>
        </a:xfrm>
      </p:grpSpPr>
      <p:sp>
        <p:nvSpPr>
          <p:cNvPr id="201" name="Google Shape;201;p28"/>
          <p:cNvSpPr txBox="1">
            <a:spLocks noGrp="1"/>
          </p:cNvSpPr>
          <p:nvPr>
            <p:ph type="title"/>
          </p:nvPr>
        </p:nvSpPr>
        <p:spPr>
          <a:xfrm>
            <a:off x="1890600" y="405325"/>
            <a:ext cx="53628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Reklamlar ve Reklam Bütçesi</a:t>
            </a:r>
            <a:endParaRPr/>
          </a:p>
        </p:txBody>
      </p:sp>
      <p:sp>
        <p:nvSpPr>
          <p:cNvPr id="202" name="Google Shape;202;p28"/>
          <p:cNvSpPr txBox="1">
            <a:spLocks noGrp="1"/>
          </p:cNvSpPr>
          <p:nvPr>
            <p:ph type="body" idx="1"/>
          </p:nvPr>
        </p:nvSpPr>
        <p:spPr>
          <a:xfrm>
            <a:off x="125800" y="1152475"/>
            <a:ext cx="8861400" cy="379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688"/>
              <a:buNone/>
            </a:pPr>
            <a:r>
              <a:rPr lang="tr" sz="1598"/>
              <a:t>Reklamlar </a:t>
            </a:r>
            <a:r>
              <a:rPr lang="tr" sz="1598" b="1"/>
              <a:t>KİMİ </a:t>
            </a:r>
            <a:r>
              <a:rPr lang="tr" sz="1598"/>
              <a:t>organizasyonlarını ve internetteki varlığımızı web, Youtube, insta, discord vb. tanıtan reklamlar olacak. Her platformda ve Google’da da reklam vereceğiz. Reklam bütçemiz başlangıç için aylık </a:t>
            </a:r>
            <a:r>
              <a:rPr lang="tr" sz="1598" b="1"/>
              <a:t>2000tl</a:t>
            </a:r>
            <a:r>
              <a:rPr lang="tr" sz="1598"/>
              <a:t> olacak ve bu miktar yine başlangıçta reklam verilecek platformlara (Google, Youtube, Insta, Twitter “X” ve TikTok’a) eşit olarak dağıtılacak. Yani hepsinin payına </a:t>
            </a:r>
            <a:r>
              <a:rPr lang="tr" sz="1598" b="1"/>
              <a:t>400tl</a:t>
            </a:r>
            <a:r>
              <a:rPr lang="tr" sz="1598"/>
              <a:t> düşüyor. Zamanla platformlardaki reklamların performansına göre her platform için bütçe optimizasyonu yapılacak. KİMİ organizasyonları ve şirketin varlığı da Bursa içerisinde. Dolayısıyla reklamlar bölgesel olarak Ankarayı ve Antalyayı da kapsayacak biçimde Türkiye’nin batı yakasını kapsayan bir daire içerisini hedefleyecek. Çünkü etkinliklerimize şehir dışından batı tarafından katılan birçok kişi olduğunu biliyoruz ve tabii ki de bizimkine benzer içeriklere ilgi duyan kullanıcıları hedefleyeceğiz.</a:t>
            </a:r>
            <a:endParaRPr sz="1598"/>
          </a:p>
          <a:p>
            <a:pPr marL="0" lvl="0" indent="0" algn="l" rtl="0">
              <a:spcBef>
                <a:spcPts val="1200"/>
              </a:spcBef>
              <a:spcAft>
                <a:spcPts val="0"/>
              </a:spcAft>
              <a:buSzPts val="688"/>
              <a:buNone/>
            </a:pPr>
            <a:r>
              <a:rPr lang="tr" sz="1598"/>
              <a:t>Sosyal Medya tarafında da örneğin youtube da bizimle ilgili kanallar üzerinden, Instagram, twitter ve TikTok’da da bizimkine benzer içeriklere ilgi gösteren kitleleri hedefleyeceğiz.</a:t>
            </a:r>
            <a:endParaRPr sz="1666"/>
          </a:p>
          <a:p>
            <a:pPr marL="0" lvl="0" indent="0" algn="l" rtl="0">
              <a:spcBef>
                <a:spcPts val="1200"/>
              </a:spcBef>
              <a:spcAft>
                <a:spcPts val="1200"/>
              </a:spcAft>
              <a:buSzPts val="688"/>
              <a:buNone/>
            </a:pPr>
            <a:endParaRPr sz="1125"/>
          </a:p>
        </p:txBody>
      </p:sp>
      <p:sp>
        <p:nvSpPr>
          <p:cNvPr id="203" name="Google Shape;203;p28"/>
          <p:cNvSpPr/>
          <p:nvPr/>
        </p:nvSpPr>
        <p:spPr>
          <a:xfrm>
            <a:off x="302164" y="240781"/>
            <a:ext cx="1348175" cy="720800"/>
          </a:xfrm>
          <a:custGeom>
            <a:avLst/>
            <a:gdLst/>
            <a:ahLst/>
            <a:cxnLst/>
            <a:rect l="l" t="t" r="r" b="b"/>
            <a:pathLst>
              <a:path w="53927" h="28832" extrusionOk="0">
                <a:moveTo>
                  <a:pt x="21384" y="28691"/>
                </a:moveTo>
                <a:cubicBezTo>
                  <a:pt x="30358" y="29257"/>
                  <a:pt x="53563" y="25700"/>
                  <a:pt x="53886" y="20930"/>
                </a:cubicBezTo>
                <a:cubicBezTo>
                  <a:pt x="54210" y="16160"/>
                  <a:pt x="32299" y="637"/>
                  <a:pt x="23325" y="71"/>
                </a:cubicBezTo>
                <a:cubicBezTo>
                  <a:pt x="14351" y="-495"/>
                  <a:pt x="364" y="12764"/>
                  <a:pt x="40" y="17534"/>
                </a:cubicBezTo>
                <a:cubicBezTo>
                  <a:pt x="-283" y="22304"/>
                  <a:pt x="12410" y="28125"/>
                  <a:pt x="21384" y="28691"/>
                </a:cubicBezTo>
                <a:close/>
              </a:path>
            </a:pathLst>
          </a:custGeom>
          <a:solidFill>
            <a:srgbClr val="D9D9D9"/>
          </a:solidFill>
          <a:ln w="9525" cap="flat" cmpd="sng">
            <a:solidFill>
              <a:srgbClr val="45818E"/>
            </a:solidFill>
            <a:prstDash val="solid"/>
            <a:round/>
            <a:headEnd type="none" w="med" len="med"/>
            <a:tailEnd type="none" w="med" len="med"/>
          </a:ln>
        </p:spPr>
      </p:sp>
      <p:sp>
        <p:nvSpPr>
          <p:cNvPr id="204" name="Google Shape;204;p28"/>
          <p:cNvSpPr/>
          <p:nvPr/>
        </p:nvSpPr>
        <p:spPr>
          <a:xfrm>
            <a:off x="298190" y="212994"/>
            <a:ext cx="1704075" cy="794600"/>
          </a:xfrm>
          <a:custGeom>
            <a:avLst/>
            <a:gdLst/>
            <a:ahLst/>
            <a:cxnLst/>
            <a:rect l="l" t="t" r="r" b="b"/>
            <a:pathLst>
              <a:path w="68163" h="31784" extrusionOk="0">
                <a:moveTo>
                  <a:pt x="29790" y="12339"/>
                </a:moveTo>
                <a:cubicBezTo>
                  <a:pt x="26637" y="12905"/>
                  <a:pt x="9416" y="14199"/>
                  <a:pt x="10871" y="15735"/>
                </a:cubicBezTo>
                <a:cubicBezTo>
                  <a:pt x="12326" y="17271"/>
                  <a:pt x="38845" y="24143"/>
                  <a:pt x="38522" y="21556"/>
                </a:cubicBezTo>
                <a:cubicBezTo>
                  <a:pt x="38199" y="18969"/>
                  <a:pt x="14591" y="-1486"/>
                  <a:pt x="8931" y="212"/>
                </a:cubicBezTo>
                <a:cubicBezTo>
                  <a:pt x="3272" y="1910"/>
                  <a:pt x="-5298" y="31420"/>
                  <a:pt x="4565" y="31743"/>
                </a:cubicBezTo>
                <a:cubicBezTo>
                  <a:pt x="14429" y="32066"/>
                  <a:pt x="67708" y="5871"/>
                  <a:pt x="68112" y="2152"/>
                </a:cubicBezTo>
                <a:cubicBezTo>
                  <a:pt x="68516" y="-1567"/>
                  <a:pt x="17582" y="7164"/>
                  <a:pt x="6991" y="9428"/>
                </a:cubicBezTo>
                <a:cubicBezTo>
                  <a:pt x="-3600" y="11692"/>
                  <a:pt x="4969" y="14684"/>
                  <a:pt x="4565" y="15735"/>
                </a:cubicBezTo>
              </a:path>
            </a:pathLst>
          </a:custGeom>
          <a:noFill/>
          <a:ln w="9525" cap="flat" cmpd="sng">
            <a:solidFill>
              <a:srgbClr val="45818E"/>
            </a:solidFill>
            <a:prstDash val="solid"/>
            <a:round/>
            <a:headEnd type="none" w="med" len="med"/>
            <a:tailEnd type="none" w="med" len="med"/>
          </a:ln>
        </p:spPr>
      </p:sp>
      <p:sp>
        <p:nvSpPr>
          <p:cNvPr id="205" name="Google Shape;205;p28"/>
          <p:cNvSpPr/>
          <p:nvPr/>
        </p:nvSpPr>
        <p:spPr>
          <a:xfrm>
            <a:off x="6949453" y="194025"/>
            <a:ext cx="2038525" cy="958825"/>
          </a:xfrm>
          <a:custGeom>
            <a:avLst/>
            <a:gdLst/>
            <a:ahLst/>
            <a:cxnLst/>
            <a:rect l="l" t="t" r="r" b="b"/>
            <a:pathLst>
              <a:path w="81541" h="38353" extrusionOk="0">
                <a:moveTo>
                  <a:pt x="39273" y="0"/>
                </a:moveTo>
                <a:cubicBezTo>
                  <a:pt x="44932" y="4609"/>
                  <a:pt x="79697" y="21992"/>
                  <a:pt x="73229" y="27651"/>
                </a:cubicBezTo>
                <a:cubicBezTo>
                  <a:pt x="66761" y="33311"/>
                  <a:pt x="4184" y="35412"/>
                  <a:pt x="465" y="33957"/>
                </a:cubicBezTo>
                <a:cubicBezTo>
                  <a:pt x="-3254" y="32502"/>
                  <a:pt x="39354" y="23527"/>
                  <a:pt x="50915" y="18919"/>
                </a:cubicBezTo>
                <a:cubicBezTo>
                  <a:pt x="62477" y="14311"/>
                  <a:pt x="75251" y="7681"/>
                  <a:pt x="69834" y="6307"/>
                </a:cubicBezTo>
                <a:cubicBezTo>
                  <a:pt x="64417" y="4933"/>
                  <a:pt x="18576" y="7601"/>
                  <a:pt x="18414" y="10673"/>
                </a:cubicBezTo>
                <a:cubicBezTo>
                  <a:pt x="18252" y="13745"/>
                  <a:pt x="70965" y="24659"/>
                  <a:pt x="68863" y="24740"/>
                </a:cubicBezTo>
                <a:cubicBezTo>
                  <a:pt x="66761" y="24821"/>
                  <a:pt x="9116" y="10673"/>
                  <a:pt x="5801" y="11158"/>
                </a:cubicBezTo>
                <a:cubicBezTo>
                  <a:pt x="2486" y="11643"/>
                  <a:pt x="36767" y="28702"/>
                  <a:pt x="48975" y="27651"/>
                </a:cubicBezTo>
                <a:cubicBezTo>
                  <a:pt x="61183" y="26600"/>
                  <a:pt x="75008" y="3072"/>
                  <a:pt x="79050" y="4851"/>
                </a:cubicBezTo>
                <a:cubicBezTo>
                  <a:pt x="83092" y="6630"/>
                  <a:pt x="82527" y="38808"/>
                  <a:pt x="73229" y="38323"/>
                </a:cubicBezTo>
                <a:cubicBezTo>
                  <a:pt x="63932" y="37838"/>
                  <a:pt x="35069" y="2830"/>
                  <a:pt x="23265" y="1941"/>
                </a:cubicBezTo>
                <a:cubicBezTo>
                  <a:pt x="11461" y="1052"/>
                  <a:pt x="5883" y="27813"/>
                  <a:pt x="2406" y="32987"/>
                </a:cubicBezTo>
              </a:path>
            </a:pathLst>
          </a:custGeom>
          <a:noFill/>
          <a:ln w="9525" cap="flat" cmpd="sng">
            <a:solidFill>
              <a:srgbClr val="45818E"/>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09"/>
        <p:cNvGrpSpPr/>
        <p:nvPr/>
      </p:nvGrpSpPr>
      <p:grpSpPr>
        <a:xfrm>
          <a:off x="0" y="0"/>
          <a:ext cx="0" cy="0"/>
          <a:chOff x="0" y="0"/>
          <a:chExt cx="0" cy="0"/>
        </a:xfrm>
      </p:grpSpPr>
      <p:pic>
        <p:nvPicPr>
          <p:cNvPr id="210" name="Google Shape;210;p29"/>
          <p:cNvPicPr preferRelativeResize="0"/>
          <p:nvPr/>
        </p:nvPicPr>
        <p:blipFill>
          <a:blip r:embed="rId3">
            <a:alphaModFix/>
          </a:blip>
          <a:stretch>
            <a:fillRect/>
          </a:stretch>
        </p:blipFill>
        <p:spPr>
          <a:xfrm rot="-430310">
            <a:off x="1906750" y="3311350"/>
            <a:ext cx="2683775" cy="2864550"/>
          </a:xfrm>
          <a:prstGeom prst="rect">
            <a:avLst/>
          </a:prstGeom>
          <a:noFill/>
          <a:ln>
            <a:noFill/>
          </a:ln>
        </p:spPr>
      </p:pic>
      <p:pic>
        <p:nvPicPr>
          <p:cNvPr id="211" name="Google Shape;211;p29"/>
          <p:cNvPicPr preferRelativeResize="0"/>
          <p:nvPr/>
        </p:nvPicPr>
        <p:blipFill>
          <a:blip r:embed="rId4">
            <a:alphaModFix/>
          </a:blip>
          <a:stretch>
            <a:fillRect/>
          </a:stretch>
        </p:blipFill>
        <p:spPr>
          <a:xfrm rot="432362">
            <a:off x="6784694" y="3414770"/>
            <a:ext cx="2564088" cy="2044035"/>
          </a:xfrm>
          <a:prstGeom prst="rect">
            <a:avLst/>
          </a:prstGeom>
          <a:noFill/>
          <a:ln>
            <a:noFill/>
          </a:ln>
        </p:spPr>
      </p:pic>
      <p:sp>
        <p:nvSpPr>
          <p:cNvPr id="212" name="Google Shape;212;p29"/>
          <p:cNvSpPr txBox="1">
            <a:spLocks noGrp="1"/>
          </p:cNvSpPr>
          <p:nvPr>
            <p:ph type="title"/>
          </p:nvPr>
        </p:nvSpPr>
        <p:spPr>
          <a:xfrm>
            <a:off x="1859700" y="379225"/>
            <a:ext cx="5424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Gerekli Olan Hizmetler Bütçesi</a:t>
            </a:r>
            <a:endParaRPr/>
          </a:p>
        </p:txBody>
      </p:sp>
      <p:sp>
        <p:nvSpPr>
          <p:cNvPr id="213" name="Google Shape;213;p29"/>
          <p:cNvSpPr txBox="1">
            <a:spLocks noGrp="1"/>
          </p:cNvSpPr>
          <p:nvPr>
            <p:ph type="body" idx="1"/>
          </p:nvPr>
        </p:nvSpPr>
        <p:spPr>
          <a:xfrm>
            <a:off x="84900" y="1152475"/>
            <a:ext cx="8949900" cy="357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SEO tarafında tamamen ücretsiz olarak sunulan imkanlardan faydalanacağız. Bunların neler olduğuna ileriki sayfalarda değineceğim.</a:t>
            </a:r>
            <a:endParaRPr/>
          </a:p>
          <a:p>
            <a:pPr marL="0" lvl="0" indent="0" algn="l" rtl="0">
              <a:spcBef>
                <a:spcPts val="1200"/>
              </a:spcBef>
              <a:spcAft>
                <a:spcPts val="0"/>
              </a:spcAft>
              <a:buNone/>
            </a:pPr>
            <a:r>
              <a:rPr lang="tr"/>
              <a:t>Aynı şekilde sosyal medyada’da tüm hesapların toplu olarak yönetilebildiği panelleri değil ayrı ayrı platformların kendi panellerini kullanacağız.</a:t>
            </a:r>
            <a:endParaRPr/>
          </a:p>
          <a:p>
            <a:pPr marL="0" lvl="0" indent="0" algn="l" rtl="0">
              <a:spcBef>
                <a:spcPts val="1200"/>
              </a:spcBef>
              <a:spcAft>
                <a:spcPts val="1200"/>
              </a:spcAft>
              <a:buNone/>
            </a:pPr>
            <a:r>
              <a:rPr lang="tr"/>
              <a:t>Grafik tasarımcımızın ve gönüllü ekibimizin  ihtiyaç duyacağı Adobe Illustrator, Adobe Photoshop, Adobe Premiere Pro ve Adobe After Effects programları aylık toplamda </a:t>
            </a:r>
            <a:r>
              <a:rPr lang="tr" b="1"/>
              <a:t>537,6tl </a:t>
            </a:r>
            <a:r>
              <a:rPr lang="tr"/>
              <a:t>ye mal oluyor.</a:t>
            </a:r>
            <a:endParaRPr/>
          </a:p>
        </p:txBody>
      </p:sp>
      <p:pic>
        <p:nvPicPr>
          <p:cNvPr id="214" name="Google Shape;214;p29"/>
          <p:cNvPicPr preferRelativeResize="0"/>
          <p:nvPr/>
        </p:nvPicPr>
        <p:blipFill>
          <a:blip r:embed="rId5">
            <a:alphaModFix/>
          </a:blip>
          <a:stretch>
            <a:fillRect/>
          </a:stretch>
        </p:blipFill>
        <p:spPr>
          <a:xfrm rot="258418">
            <a:off x="5107344" y="3183195"/>
            <a:ext cx="2793311" cy="2793311"/>
          </a:xfrm>
          <a:prstGeom prst="rect">
            <a:avLst/>
          </a:prstGeom>
          <a:noFill/>
          <a:ln>
            <a:noFill/>
          </a:ln>
        </p:spPr>
      </p:pic>
      <p:pic>
        <p:nvPicPr>
          <p:cNvPr id="215" name="Google Shape;215;p29"/>
          <p:cNvPicPr preferRelativeResize="0"/>
          <p:nvPr/>
        </p:nvPicPr>
        <p:blipFill>
          <a:blip r:embed="rId6">
            <a:alphaModFix/>
          </a:blip>
          <a:stretch>
            <a:fillRect/>
          </a:stretch>
        </p:blipFill>
        <p:spPr>
          <a:xfrm rot="-150018">
            <a:off x="3346762" y="3136336"/>
            <a:ext cx="2887025" cy="2887025"/>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1855500" y="403475"/>
            <a:ext cx="54330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Gerekli Olan Hizmetler Bütçesi</a:t>
            </a:r>
            <a:endParaRPr/>
          </a:p>
        </p:txBody>
      </p:sp>
      <p:sp>
        <p:nvSpPr>
          <p:cNvPr id="221" name="Google Shape;221;p30"/>
          <p:cNvSpPr txBox="1">
            <a:spLocks noGrp="1"/>
          </p:cNvSpPr>
          <p:nvPr>
            <p:ph type="body" idx="1"/>
          </p:nvPr>
        </p:nvSpPr>
        <p:spPr>
          <a:xfrm>
            <a:off x="303175" y="1176350"/>
            <a:ext cx="8529000" cy="3747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Web hızı analiz araçlarından edindiğim bilgilere göre daha iyi bir </a:t>
            </a:r>
            <a:r>
              <a:rPr lang="tr" b="1"/>
              <a:t>host hizmeti</a:t>
            </a:r>
            <a:r>
              <a:rPr lang="tr"/>
              <a:t>ne geçiş yapmamız gerekiyor Ben burada şimdilik sadece yurt içi kitleyi hedeflediğimiz için yüksek memnuniyete sahip Türkiye merkezli bir hosting firması olan </a:t>
            </a:r>
            <a:r>
              <a:rPr lang="tr" b="1"/>
              <a:t>Güzel Hosting</a:t>
            </a:r>
            <a:r>
              <a:rPr lang="tr"/>
              <a:t>’i tercih ettim. Sitenin hızı bizim için önemli. Bu yüzden firmanın en yüksek performansı sağlayan </a:t>
            </a:r>
            <a:r>
              <a:rPr lang="tr" b="1"/>
              <a:t>yıllık 2024,10 tl</a:t>
            </a:r>
            <a:r>
              <a:rPr lang="tr"/>
              <a:t>’lik premium - D paketini alacağız. Aylık olarak hesapladığımızda bu da bize </a:t>
            </a:r>
            <a:r>
              <a:rPr lang="tr" b="1"/>
              <a:t>168,6 tl</a:t>
            </a:r>
            <a:r>
              <a:rPr lang="tr"/>
              <a:t>’ye mal oluyor. Performansa ve müşteri desteği kalitesine bağlı olarak gerekirse Türkiye’de sunucu barındıran başka hizmetleri de tercih edebiliriz.</a:t>
            </a:r>
            <a:endParaRPr/>
          </a:p>
          <a:p>
            <a:pPr marL="0" lvl="0" indent="0" algn="l" rtl="0">
              <a:spcBef>
                <a:spcPts val="1200"/>
              </a:spcBef>
              <a:spcAft>
                <a:spcPts val="1200"/>
              </a:spcAft>
              <a:buNone/>
            </a:pPr>
            <a:endParaRPr/>
          </a:p>
        </p:txBody>
      </p:sp>
      <p:sp>
        <p:nvSpPr>
          <p:cNvPr id="222" name="Google Shape;222;p30"/>
          <p:cNvSpPr/>
          <p:nvPr/>
        </p:nvSpPr>
        <p:spPr>
          <a:xfrm>
            <a:off x="424450" y="3625822"/>
            <a:ext cx="8340875" cy="1299625"/>
          </a:xfrm>
          <a:custGeom>
            <a:avLst/>
            <a:gdLst/>
            <a:ahLst/>
            <a:cxnLst/>
            <a:rect l="l" t="t" r="r" b="b"/>
            <a:pathLst>
              <a:path w="333635" h="51985" extrusionOk="0">
                <a:moveTo>
                  <a:pt x="0" y="41243"/>
                </a:moveTo>
                <a:cubicBezTo>
                  <a:pt x="3881" y="38656"/>
                  <a:pt x="17545" y="25397"/>
                  <a:pt x="23285" y="25720"/>
                </a:cubicBezTo>
                <a:cubicBezTo>
                  <a:pt x="29025" y="26043"/>
                  <a:pt x="32421" y="45204"/>
                  <a:pt x="34442" y="43183"/>
                </a:cubicBezTo>
                <a:cubicBezTo>
                  <a:pt x="36463" y="41162"/>
                  <a:pt x="40586" y="17715"/>
                  <a:pt x="35412" y="13592"/>
                </a:cubicBezTo>
                <a:cubicBezTo>
                  <a:pt x="30238" y="9469"/>
                  <a:pt x="-3234" y="18686"/>
                  <a:pt x="3396" y="18443"/>
                </a:cubicBezTo>
                <a:cubicBezTo>
                  <a:pt x="10026" y="18201"/>
                  <a:pt x="62739" y="8661"/>
                  <a:pt x="75190" y="12137"/>
                </a:cubicBezTo>
                <a:cubicBezTo>
                  <a:pt x="87641" y="15614"/>
                  <a:pt x="83517" y="33885"/>
                  <a:pt x="78100" y="39302"/>
                </a:cubicBezTo>
                <a:cubicBezTo>
                  <a:pt x="72683" y="44719"/>
                  <a:pt x="38080" y="49893"/>
                  <a:pt x="42688" y="44638"/>
                </a:cubicBezTo>
                <a:cubicBezTo>
                  <a:pt x="47296" y="39383"/>
                  <a:pt x="93865" y="7852"/>
                  <a:pt x="105750" y="7771"/>
                </a:cubicBezTo>
                <a:cubicBezTo>
                  <a:pt x="117635" y="7690"/>
                  <a:pt x="108176" y="43345"/>
                  <a:pt x="113997" y="44153"/>
                </a:cubicBezTo>
                <a:cubicBezTo>
                  <a:pt x="119818" y="44962"/>
                  <a:pt x="143911" y="14724"/>
                  <a:pt x="140677" y="12622"/>
                </a:cubicBezTo>
                <a:cubicBezTo>
                  <a:pt x="137443" y="10520"/>
                  <a:pt x="78423" y="28307"/>
                  <a:pt x="94593" y="31541"/>
                </a:cubicBezTo>
                <a:cubicBezTo>
                  <a:pt x="110763" y="34775"/>
                  <a:pt x="199131" y="35988"/>
                  <a:pt x="237696" y="32026"/>
                </a:cubicBezTo>
                <a:cubicBezTo>
                  <a:pt x="276261" y="28064"/>
                  <a:pt x="312724" y="6558"/>
                  <a:pt x="325983" y="7771"/>
                </a:cubicBezTo>
                <a:cubicBezTo>
                  <a:pt x="339242" y="8984"/>
                  <a:pt x="328166" y="38736"/>
                  <a:pt x="317251" y="39302"/>
                </a:cubicBezTo>
                <a:cubicBezTo>
                  <a:pt x="306336" y="39868"/>
                  <a:pt x="286448" y="10439"/>
                  <a:pt x="260495" y="11167"/>
                </a:cubicBezTo>
                <a:cubicBezTo>
                  <a:pt x="234543" y="11895"/>
                  <a:pt x="178838" y="43506"/>
                  <a:pt x="161536" y="43668"/>
                </a:cubicBezTo>
                <a:cubicBezTo>
                  <a:pt x="144234" y="43830"/>
                  <a:pt x="132430" y="12056"/>
                  <a:pt x="156685" y="12137"/>
                </a:cubicBezTo>
                <a:cubicBezTo>
                  <a:pt x="180940" y="12218"/>
                  <a:pt x="278848" y="46174"/>
                  <a:pt x="307064" y="44153"/>
                </a:cubicBezTo>
                <a:cubicBezTo>
                  <a:pt x="335280" y="42132"/>
                  <a:pt x="339889" y="-152"/>
                  <a:pt x="325983" y="10"/>
                </a:cubicBezTo>
                <a:cubicBezTo>
                  <a:pt x="312077" y="172"/>
                  <a:pt x="243598" y="43991"/>
                  <a:pt x="223628" y="45123"/>
                </a:cubicBezTo>
                <a:cubicBezTo>
                  <a:pt x="203658" y="46255"/>
                  <a:pt x="204548" y="13107"/>
                  <a:pt x="206165" y="6801"/>
                </a:cubicBezTo>
                <a:cubicBezTo>
                  <a:pt x="207782" y="495"/>
                  <a:pt x="231713" y="4941"/>
                  <a:pt x="233330" y="7286"/>
                </a:cubicBezTo>
                <a:cubicBezTo>
                  <a:pt x="234947" y="9631"/>
                  <a:pt x="222820" y="13754"/>
                  <a:pt x="215867" y="20869"/>
                </a:cubicBezTo>
                <a:cubicBezTo>
                  <a:pt x="208914" y="27984"/>
                  <a:pt x="198565" y="53208"/>
                  <a:pt x="191612" y="49974"/>
                </a:cubicBezTo>
                <a:cubicBezTo>
                  <a:pt x="184659" y="46740"/>
                  <a:pt x="183608" y="1546"/>
                  <a:pt x="174149" y="1465"/>
                </a:cubicBezTo>
                <a:cubicBezTo>
                  <a:pt x="164690" y="1384"/>
                  <a:pt x="148115" y="42213"/>
                  <a:pt x="134856" y="49489"/>
                </a:cubicBezTo>
                <a:cubicBezTo>
                  <a:pt x="121597" y="56765"/>
                  <a:pt x="101304" y="45851"/>
                  <a:pt x="94593" y="45123"/>
                </a:cubicBezTo>
              </a:path>
            </a:pathLst>
          </a:custGeom>
          <a:noFill/>
          <a:ln w="9525" cap="flat" cmpd="sng">
            <a:solidFill>
              <a:srgbClr val="3C78D8"/>
            </a:solidFill>
            <a:prstDash val="solid"/>
            <a:round/>
            <a:headEnd type="none" w="med" len="med"/>
            <a:tailEnd type="none" w="med" len="med"/>
          </a:ln>
        </p:spPr>
      </p:sp>
      <p:sp>
        <p:nvSpPr>
          <p:cNvPr id="223" name="Google Shape;223;p30"/>
          <p:cNvSpPr/>
          <p:nvPr/>
        </p:nvSpPr>
        <p:spPr>
          <a:xfrm>
            <a:off x="630625" y="339575"/>
            <a:ext cx="861025" cy="667000"/>
          </a:xfrm>
          <a:custGeom>
            <a:avLst/>
            <a:gdLst/>
            <a:ahLst/>
            <a:cxnLst/>
            <a:rect l="l" t="t" r="r" b="b"/>
            <a:pathLst>
              <a:path w="34441" h="26680" extrusionOk="0">
                <a:moveTo>
                  <a:pt x="0" y="485"/>
                </a:moveTo>
                <a:lnTo>
                  <a:pt x="34441" y="0"/>
                </a:lnTo>
                <a:lnTo>
                  <a:pt x="34441" y="26680"/>
                </a:lnTo>
                <a:lnTo>
                  <a:pt x="1940" y="26680"/>
                </a:lnTo>
                <a:close/>
              </a:path>
            </a:pathLst>
          </a:custGeom>
          <a:solidFill>
            <a:srgbClr val="D9D9D9"/>
          </a:solidFill>
          <a:ln w="9525" cap="flat" cmpd="sng">
            <a:solidFill>
              <a:schemeClr val="accent3"/>
            </a:solidFill>
            <a:prstDash val="solid"/>
            <a:round/>
            <a:headEnd type="none" w="med" len="med"/>
            <a:tailEnd type="none" w="med" len="med"/>
          </a:ln>
        </p:spPr>
      </p:sp>
      <p:sp>
        <p:nvSpPr>
          <p:cNvPr id="224" name="Google Shape;224;p30"/>
          <p:cNvSpPr/>
          <p:nvPr/>
        </p:nvSpPr>
        <p:spPr>
          <a:xfrm>
            <a:off x="315300" y="218300"/>
            <a:ext cx="1588700" cy="897425"/>
          </a:xfrm>
          <a:custGeom>
            <a:avLst/>
            <a:gdLst/>
            <a:ahLst/>
            <a:cxnLst/>
            <a:rect l="l" t="t" r="r" b="b"/>
            <a:pathLst>
              <a:path w="63548" h="35897" extrusionOk="0">
                <a:moveTo>
                  <a:pt x="5822" y="19888"/>
                </a:moveTo>
                <a:lnTo>
                  <a:pt x="29591" y="19403"/>
                </a:lnTo>
                <a:lnTo>
                  <a:pt x="28136" y="0"/>
                </a:lnTo>
                <a:lnTo>
                  <a:pt x="486" y="1940"/>
                </a:lnTo>
                <a:lnTo>
                  <a:pt x="0" y="20859"/>
                </a:lnTo>
                <a:lnTo>
                  <a:pt x="42689" y="26195"/>
                </a:lnTo>
                <a:lnTo>
                  <a:pt x="63548" y="6791"/>
                </a:lnTo>
                <a:lnTo>
                  <a:pt x="34927" y="8246"/>
                </a:lnTo>
                <a:lnTo>
                  <a:pt x="29591" y="35411"/>
                </a:lnTo>
                <a:lnTo>
                  <a:pt x="56756" y="35897"/>
                </a:lnTo>
                <a:lnTo>
                  <a:pt x="57241" y="485"/>
                </a:lnTo>
                <a:lnTo>
                  <a:pt x="8247" y="4366"/>
                </a:lnTo>
                <a:lnTo>
                  <a:pt x="7277" y="34926"/>
                </a:lnTo>
                <a:lnTo>
                  <a:pt x="63548" y="33471"/>
                </a:lnTo>
                <a:lnTo>
                  <a:pt x="57241" y="2425"/>
                </a:lnTo>
              </a:path>
            </a:pathLst>
          </a:custGeom>
          <a:solidFill>
            <a:srgbClr val="D9D9D9"/>
          </a:solidFill>
          <a:ln w="9525" cap="flat" cmpd="sng">
            <a:solidFill>
              <a:schemeClr val="accent3"/>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28"/>
        <p:cNvGrpSpPr/>
        <p:nvPr/>
      </p:nvGrpSpPr>
      <p:grpSpPr>
        <a:xfrm>
          <a:off x="0" y="0"/>
          <a:ext cx="0" cy="0"/>
          <a:chOff x="0" y="0"/>
          <a:chExt cx="0" cy="0"/>
        </a:xfrm>
      </p:grpSpPr>
      <p:sp>
        <p:nvSpPr>
          <p:cNvPr id="229" name="Google Shape;229;p31"/>
          <p:cNvSpPr txBox="1">
            <a:spLocks noGrp="1"/>
          </p:cNvSpPr>
          <p:nvPr>
            <p:ph type="title"/>
          </p:nvPr>
        </p:nvSpPr>
        <p:spPr>
          <a:xfrm>
            <a:off x="2800350" y="1074375"/>
            <a:ext cx="35433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tr" sz="4080"/>
              <a:t>Toplam Bütçe</a:t>
            </a:r>
            <a:endParaRPr sz="4080"/>
          </a:p>
        </p:txBody>
      </p:sp>
      <p:sp>
        <p:nvSpPr>
          <p:cNvPr id="230" name="Google Shape;230;p31"/>
          <p:cNvSpPr txBox="1">
            <a:spLocks noGrp="1"/>
          </p:cNvSpPr>
          <p:nvPr>
            <p:ph type="body" idx="1"/>
          </p:nvPr>
        </p:nvSpPr>
        <p:spPr>
          <a:xfrm>
            <a:off x="311700" y="1977125"/>
            <a:ext cx="8520600" cy="2341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t>Bütçe kısmında belirlediğimiz tüm giderler toplamı ham olarak </a:t>
            </a:r>
            <a:r>
              <a:rPr lang="tr" b="1"/>
              <a:t>55.562 tl</a:t>
            </a:r>
            <a:r>
              <a:rPr lang="tr"/>
              <a:t> yapıyor. Ucu ucuna bütçe belirlemenin sağlıklı bir şey olmadığını biliyoruz. Bunu hesaplarken sigortayı ve pirim’i katmadım fakat aşağı yukarı ne kadar olacağına yönelik fikir sahibi oldum bu nedenle </a:t>
            </a:r>
            <a:r>
              <a:rPr lang="tr" b="1"/>
              <a:t>sigorta + pirim  + ek bütçe</a:t>
            </a:r>
            <a:r>
              <a:rPr lang="tr"/>
              <a:t> yi de eklersek toplam bütçe aşağı yukarı </a:t>
            </a:r>
            <a:r>
              <a:rPr lang="tr" b="1"/>
              <a:t>75.000 tl</a:t>
            </a:r>
            <a:r>
              <a:rPr lang="tr"/>
              <a:t> olacaktır.</a:t>
            </a:r>
            <a:endParaRPr/>
          </a:p>
          <a:p>
            <a:pPr marL="0" lvl="0" indent="0" algn="l" rtl="0">
              <a:spcBef>
                <a:spcPts val="1200"/>
              </a:spcBef>
              <a:spcAft>
                <a:spcPts val="1200"/>
              </a:spcAft>
              <a:buNone/>
            </a:pPr>
            <a:endParaRPr/>
          </a:p>
        </p:txBody>
      </p:sp>
      <p:pic>
        <p:nvPicPr>
          <p:cNvPr id="231" name="Google Shape;231;p31"/>
          <p:cNvPicPr preferRelativeResize="0"/>
          <p:nvPr/>
        </p:nvPicPr>
        <p:blipFill>
          <a:blip r:embed="rId3">
            <a:alphaModFix/>
          </a:blip>
          <a:stretch>
            <a:fillRect/>
          </a:stretch>
        </p:blipFill>
        <p:spPr>
          <a:xfrm rot="639611">
            <a:off x="6508237" y="3215241"/>
            <a:ext cx="2123879" cy="2123917"/>
          </a:xfrm>
          <a:prstGeom prst="rect">
            <a:avLst/>
          </a:prstGeom>
          <a:noFill/>
          <a:ln>
            <a:noFill/>
          </a:ln>
        </p:spPr>
      </p:pic>
      <p:pic>
        <p:nvPicPr>
          <p:cNvPr id="232" name="Google Shape;232;p31"/>
          <p:cNvPicPr preferRelativeResize="0"/>
          <p:nvPr/>
        </p:nvPicPr>
        <p:blipFill>
          <a:blip r:embed="rId4">
            <a:alphaModFix/>
          </a:blip>
          <a:stretch>
            <a:fillRect/>
          </a:stretch>
        </p:blipFill>
        <p:spPr>
          <a:xfrm rot="386443">
            <a:off x="339531" y="3371604"/>
            <a:ext cx="1035213" cy="1682241"/>
          </a:xfrm>
          <a:prstGeom prst="rect">
            <a:avLst/>
          </a:prstGeom>
          <a:noFill/>
          <a:ln>
            <a:noFill/>
          </a:ln>
        </p:spPr>
      </p:pic>
      <p:pic>
        <p:nvPicPr>
          <p:cNvPr id="233" name="Google Shape;233;p31"/>
          <p:cNvPicPr preferRelativeResize="0"/>
          <p:nvPr/>
        </p:nvPicPr>
        <p:blipFill>
          <a:blip r:embed="rId5">
            <a:alphaModFix/>
          </a:blip>
          <a:stretch>
            <a:fillRect/>
          </a:stretch>
        </p:blipFill>
        <p:spPr>
          <a:xfrm>
            <a:off x="6909375" y="166950"/>
            <a:ext cx="1900851" cy="1900851"/>
          </a:xfrm>
          <a:prstGeom prst="rect">
            <a:avLst/>
          </a:prstGeom>
          <a:noFill/>
          <a:ln>
            <a:noFill/>
          </a:ln>
        </p:spPr>
      </p:pic>
      <p:sp>
        <p:nvSpPr>
          <p:cNvPr id="234" name="Google Shape;234;p31"/>
          <p:cNvSpPr/>
          <p:nvPr/>
        </p:nvSpPr>
        <p:spPr>
          <a:xfrm>
            <a:off x="336850" y="51825"/>
            <a:ext cx="2979875" cy="1749050"/>
          </a:xfrm>
          <a:custGeom>
            <a:avLst/>
            <a:gdLst/>
            <a:ahLst/>
            <a:cxnLst/>
            <a:rect l="l" t="t" r="r" b="b"/>
            <a:pathLst>
              <a:path w="119195" h="69962" extrusionOk="0">
                <a:moveTo>
                  <a:pt x="0" y="53897"/>
                </a:moveTo>
                <a:lnTo>
                  <a:pt x="20730" y="13992"/>
                </a:lnTo>
                <a:lnTo>
                  <a:pt x="29021" y="39904"/>
                </a:lnTo>
                <a:lnTo>
                  <a:pt x="4146" y="21248"/>
                </a:lnTo>
                <a:lnTo>
                  <a:pt x="98983" y="18656"/>
                </a:lnTo>
                <a:lnTo>
                  <a:pt x="64262" y="50269"/>
                </a:lnTo>
                <a:lnTo>
                  <a:pt x="52342" y="9846"/>
                </a:lnTo>
                <a:lnTo>
                  <a:pt x="81882" y="52342"/>
                </a:lnTo>
                <a:lnTo>
                  <a:pt x="24357" y="67889"/>
                </a:lnTo>
                <a:lnTo>
                  <a:pt x="52342" y="11401"/>
                </a:lnTo>
                <a:lnTo>
                  <a:pt x="58561" y="69962"/>
                </a:lnTo>
                <a:lnTo>
                  <a:pt x="35758" y="18656"/>
                </a:lnTo>
                <a:lnTo>
                  <a:pt x="31094" y="45605"/>
                </a:lnTo>
                <a:lnTo>
                  <a:pt x="16584" y="62707"/>
                </a:lnTo>
                <a:lnTo>
                  <a:pt x="104684" y="40941"/>
                </a:lnTo>
                <a:lnTo>
                  <a:pt x="119195" y="9846"/>
                </a:lnTo>
                <a:lnTo>
                  <a:pt x="97947" y="18138"/>
                </a:lnTo>
                <a:lnTo>
                  <a:pt x="70999" y="0"/>
                </a:lnTo>
                <a:lnTo>
                  <a:pt x="51306" y="29539"/>
                </a:lnTo>
                <a:lnTo>
                  <a:pt x="17102" y="7773"/>
                </a:lnTo>
                <a:lnTo>
                  <a:pt x="1555" y="13474"/>
                </a:lnTo>
                <a:lnTo>
                  <a:pt x="11920" y="61152"/>
                </a:lnTo>
                <a:lnTo>
                  <a:pt x="1555" y="63225"/>
                </a:lnTo>
                <a:lnTo>
                  <a:pt x="13474" y="67371"/>
                </a:lnTo>
              </a:path>
            </a:pathLst>
          </a:custGeom>
          <a:noFill/>
          <a:ln w="9525" cap="flat" cmpd="sng">
            <a:solidFill>
              <a:srgbClr val="00FF00"/>
            </a:solidFill>
            <a:prstDash val="solid"/>
            <a:round/>
            <a:headEnd type="none" w="med" len="med"/>
            <a:tailEnd type="none" w="med" len="med"/>
          </a:ln>
        </p:spPr>
      </p:sp>
      <p:sp>
        <p:nvSpPr>
          <p:cNvPr id="235" name="Google Shape;235;p31"/>
          <p:cNvSpPr/>
          <p:nvPr/>
        </p:nvSpPr>
        <p:spPr>
          <a:xfrm>
            <a:off x="1660655" y="3755606"/>
            <a:ext cx="4903000" cy="1120375"/>
          </a:xfrm>
          <a:custGeom>
            <a:avLst/>
            <a:gdLst/>
            <a:ahLst/>
            <a:cxnLst/>
            <a:rect l="l" t="t" r="r" b="b"/>
            <a:pathLst>
              <a:path w="196120" h="44815" extrusionOk="0">
                <a:moveTo>
                  <a:pt x="12864" y="3692"/>
                </a:moveTo>
                <a:cubicBezTo>
                  <a:pt x="25215" y="8443"/>
                  <a:pt x="68316" y="31159"/>
                  <a:pt x="86972" y="32195"/>
                </a:cubicBezTo>
                <a:cubicBezTo>
                  <a:pt x="105629" y="33232"/>
                  <a:pt x="136118" y="11207"/>
                  <a:pt x="124803" y="9911"/>
                </a:cubicBezTo>
                <a:cubicBezTo>
                  <a:pt x="113488" y="8616"/>
                  <a:pt x="12000" y="20794"/>
                  <a:pt x="19083" y="24422"/>
                </a:cubicBezTo>
                <a:cubicBezTo>
                  <a:pt x="26166" y="28050"/>
                  <a:pt x="141474" y="35564"/>
                  <a:pt x="167299" y="31677"/>
                </a:cubicBezTo>
                <a:cubicBezTo>
                  <a:pt x="193125" y="27790"/>
                  <a:pt x="177577" y="-454"/>
                  <a:pt x="174036" y="1101"/>
                </a:cubicBezTo>
                <a:cubicBezTo>
                  <a:pt x="170495" y="2656"/>
                  <a:pt x="152961" y="40141"/>
                  <a:pt x="146051" y="41005"/>
                </a:cubicBezTo>
                <a:cubicBezTo>
                  <a:pt x="139141" y="41869"/>
                  <a:pt x="142078" y="5939"/>
                  <a:pt x="132577" y="6284"/>
                </a:cubicBezTo>
                <a:cubicBezTo>
                  <a:pt x="123076" y="6630"/>
                  <a:pt x="101656" y="43856"/>
                  <a:pt x="89045" y="43078"/>
                </a:cubicBezTo>
                <a:cubicBezTo>
                  <a:pt x="76435" y="42301"/>
                  <a:pt x="71252" y="2656"/>
                  <a:pt x="56914" y="1619"/>
                </a:cubicBezTo>
                <a:cubicBezTo>
                  <a:pt x="42576" y="583"/>
                  <a:pt x="-13479" y="33836"/>
                  <a:pt x="3018" y="36859"/>
                </a:cubicBezTo>
                <a:cubicBezTo>
                  <a:pt x="19515" y="39882"/>
                  <a:pt x="126877" y="21054"/>
                  <a:pt x="155898" y="19758"/>
                </a:cubicBezTo>
                <a:cubicBezTo>
                  <a:pt x="184919" y="18463"/>
                  <a:pt x="173604" y="26322"/>
                  <a:pt x="177145" y="29086"/>
                </a:cubicBezTo>
                <a:cubicBezTo>
                  <a:pt x="180686" y="31850"/>
                  <a:pt x="179391" y="34009"/>
                  <a:pt x="177145" y="36341"/>
                </a:cubicBezTo>
                <a:cubicBezTo>
                  <a:pt x="174899" y="38673"/>
                  <a:pt x="160648" y="48692"/>
                  <a:pt x="163671" y="43078"/>
                </a:cubicBezTo>
                <a:cubicBezTo>
                  <a:pt x="166694" y="37464"/>
                  <a:pt x="193384" y="3002"/>
                  <a:pt x="195284" y="2656"/>
                </a:cubicBezTo>
                <a:cubicBezTo>
                  <a:pt x="197184" y="2311"/>
                  <a:pt x="197615" y="41437"/>
                  <a:pt x="175072" y="41005"/>
                </a:cubicBezTo>
                <a:cubicBezTo>
                  <a:pt x="152529" y="40573"/>
                  <a:pt x="85418" y="583"/>
                  <a:pt x="60024" y="65"/>
                </a:cubicBezTo>
                <a:cubicBezTo>
                  <a:pt x="34631" y="-453"/>
                  <a:pt x="21761" y="30727"/>
                  <a:pt x="22711" y="37896"/>
                </a:cubicBezTo>
                <a:cubicBezTo>
                  <a:pt x="23661" y="45065"/>
                  <a:pt x="63306" y="42646"/>
                  <a:pt x="65724" y="43078"/>
                </a:cubicBezTo>
                <a:cubicBezTo>
                  <a:pt x="68142" y="43510"/>
                  <a:pt x="36357" y="41437"/>
                  <a:pt x="37221" y="40487"/>
                </a:cubicBezTo>
                <a:cubicBezTo>
                  <a:pt x="38085" y="39537"/>
                  <a:pt x="65293" y="37896"/>
                  <a:pt x="70907" y="37378"/>
                </a:cubicBezTo>
              </a:path>
            </a:pathLst>
          </a:custGeom>
          <a:noFill/>
          <a:ln w="9525" cap="flat" cmpd="sng">
            <a:solidFill>
              <a:srgbClr val="274E13"/>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KİMİ nedir?</a:t>
            </a:r>
            <a:endParaRPr/>
          </a:p>
        </p:txBody>
      </p:sp>
      <p:sp>
        <p:nvSpPr>
          <p:cNvPr id="74" name="Google Shape;74;p14"/>
          <p:cNvSpPr txBox="1">
            <a:spLocks noGrp="1"/>
          </p:cNvSpPr>
          <p:nvPr>
            <p:ph type="body" idx="1"/>
          </p:nvPr>
        </p:nvSpPr>
        <p:spPr>
          <a:xfrm>
            <a:off x="311700" y="1152475"/>
            <a:ext cx="4678200" cy="3809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1200"/>
              </a:spcAft>
              <a:buNone/>
            </a:pPr>
            <a:r>
              <a:rPr lang="tr"/>
              <a:t>Topluluğumuz ilk olarak 2014 ocak ayında Anime Türkiye adıyla kuruldu. Ekibimiz yaklaşık 30 kişiden oluşmaktadır. Amacımız Türkiye’de anime izleyen herkesi bir çatı altında toplamak, eğlenerek büyümek ve Japon kültürünü yaşayarak tanıtmak. Bu amaçla birçok sosyal medya platformunda aktif olarak bulunduk ve etkinlikler gerçekleştirdik. Bu gerçekleştirdiğimiz sanal etkinlikler her ne kadar güzel olsa da yetersiz kaldı ve artık bu etkinliklerin yanında fiziksel etkinlikler de düzenleme kararı aldık. Bu amaçla 15 mayıs 2022 tarihinde ilk etkinliğimizi “KimiCon” ismiyle gerçekleştirdik. Bu etkinliklerden sonra yolumuza “KİMİ” adıyla devam etme kararı aldık.</a:t>
            </a:r>
            <a:endParaRPr/>
          </a:p>
        </p:txBody>
      </p:sp>
      <p:pic>
        <p:nvPicPr>
          <p:cNvPr id="75" name="Google Shape;75;p14"/>
          <p:cNvPicPr preferRelativeResize="0"/>
          <p:nvPr/>
        </p:nvPicPr>
        <p:blipFill>
          <a:blip r:embed="rId3">
            <a:alphaModFix/>
          </a:blip>
          <a:stretch>
            <a:fillRect/>
          </a:stretch>
        </p:blipFill>
        <p:spPr>
          <a:xfrm>
            <a:off x="5408125" y="77125"/>
            <a:ext cx="3550400" cy="2365475"/>
          </a:xfrm>
          <a:prstGeom prst="rect">
            <a:avLst/>
          </a:prstGeom>
          <a:noFill/>
          <a:ln>
            <a:noFill/>
          </a:ln>
        </p:spPr>
      </p:pic>
      <p:pic>
        <p:nvPicPr>
          <p:cNvPr id="76" name="Google Shape;76;p14"/>
          <p:cNvPicPr preferRelativeResize="0"/>
          <p:nvPr/>
        </p:nvPicPr>
        <p:blipFill>
          <a:blip r:embed="rId4">
            <a:alphaModFix/>
          </a:blip>
          <a:stretch>
            <a:fillRect/>
          </a:stretch>
        </p:blipFill>
        <p:spPr>
          <a:xfrm>
            <a:off x="5408109" y="2596400"/>
            <a:ext cx="3550416" cy="2365475"/>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p:cNvGrpSpPr/>
        <p:nvPr/>
      </p:nvGrpSpPr>
      <p:grpSpPr>
        <a:xfrm>
          <a:off x="0" y="0"/>
          <a:ext cx="0" cy="0"/>
          <a:chOff x="0" y="0"/>
          <a:chExt cx="0" cy="0"/>
        </a:xfrm>
      </p:grpSpPr>
      <p:sp>
        <p:nvSpPr>
          <p:cNvPr id="240" name="Google Shape;240;p32"/>
          <p:cNvSpPr txBox="1">
            <a:spLocks noGrp="1"/>
          </p:cNvSpPr>
          <p:nvPr>
            <p:ph type="title"/>
          </p:nvPr>
        </p:nvSpPr>
        <p:spPr>
          <a:xfrm>
            <a:off x="2281800" y="405325"/>
            <a:ext cx="45804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Görev Dağılımı ve İş Planı</a:t>
            </a:r>
            <a:endParaRPr/>
          </a:p>
        </p:txBody>
      </p:sp>
      <p:sp>
        <p:nvSpPr>
          <p:cNvPr id="241" name="Google Shape;241;p32"/>
          <p:cNvSpPr txBox="1">
            <a:spLocks noGrp="1"/>
          </p:cNvSpPr>
          <p:nvPr>
            <p:ph type="body" idx="1"/>
          </p:nvPr>
        </p:nvSpPr>
        <p:spPr>
          <a:xfrm>
            <a:off x="311700" y="1152475"/>
            <a:ext cx="8520600" cy="380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tr"/>
              <a:t>Dediğimiz gibi dijital pazarlama ve sosyal medya olmak üzere </a:t>
            </a:r>
            <a:r>
              <a:rPr lang="tr" b="1"/>
              <a:t>2 adet</a:t>
            </a:r>
            <a:r>
              <a:rPr lang="tr"/>
              <a:t> ücretli çalışan işe almıştık. </a:t>
            </a:r>
            <a:r>
              <a:rPr lang="tr" b="1"/>
              <a:t>Dijital pazarlamacımız</a:t>
            </a:r>
            <a:r>
              <a:rPr lang="tr"/>
              <a:t> teknik tarafta ve website’de blog ve anket&amp;test tarafında, </a:t>
            </a:r>
            <a:r>
              <a:rPr lang="tr" b="1"/>
              <a:t>sosyal medyacı</a:t>
            </a:r>
            <a:r>
              <a:rPr lang="tr"/>
              <a:t> ise tamamen kreatif tarafta yer alacak. Yine önceki sayfalarda bahsettiğimiz gibi ekibimiz yaklaşık </a:t>
            </a:r>
            <a:r>
              <a:rPr lang="tr" b="1"/>
              <a:t>30 kişi.</a:t>
            </a:r>
            <a:r>
              <a:rPr lang="tr"/>
              <a:t> Bunlardan </a:t>
            </a:r>
            <a:r>
              <a:rPr lang="tr" b="1"/>
              <a:t>3’ü</a:t>
            </a:r>
            <a:r>
              <a:rPr lang="tr"/>
              <a:t> kurucu ortaklar, </a:t>
            </a:r>
            <a:r>
              <a:rPr lang="tr" b="1"/>
              <a:t>ikisi</a:t>
            </a:r>
            <a:r>
              <a:rPr lang="tr"/>
              <a:t> ise tasarladığımız gibi ücretli çalışanlar olacak. Geri kalanın tamamı </a:t>
            </a:r>
            <a:r>
              <a:rPr lang="tr" b="1"/>
              <a:t>gönüllüler</a:t>
            </a:r>
            <a:r>
              <a:rPr lang="tr"/>
              <a:t>. Ancak artık </a:t>
            </a:r>
            <a:r>
              <a:rPr lang="tr" b="1"/>
              <a:t>KİMİ</a:t>
            </a:r>
            <a:r>
              <a:rPr lang="tr"/>
              <a:t>’nin internetteki varlığını işi edinmiş çalışanlarımız olduğu için işin dijital tarafında işin has payı ücretli çalışanlarda olacak ayrıca  gönüllüleri yönlendirecekler. Kurucular ve gönüllüler dahil tüm KİMİ üyeleri gerektiği zaman iletişim halinde olacak. Bununla birlikte haftada bir yapılan </a:t>
            </a:r>
            <a:r>
              <a:rPr lang="tr" b="1"/>
              <a:t>Discord</a:t>
            </a:r>
            <a:r>
              <a:rPr lang="tr"/>
              <a:t> toplantıları ve Etkinliklerden önce yapılan </a:t>
            </a:r>
            <a:r>
              <a:rPr lang="tr" b="1"/>
              <a:t>fiziksel </a:t>
            </a:r>
            <a:r>
              <a:rPr lang="tr"/>
              <a:t>toplantılarda herkes bir araya gelip durum değerlendirmesi, öneri ve fikir alışverişi yapacak. Bir nevi </a:t>
            </a:r>
            <a:r>
              <a:rPr lang="tr" b="1"/>
              <a:t>Start-up</a:t>
            </a:r>
            <a:r>
              <a:rPr lang="tr"/>
              <a:t> olduğumuz için ekipte herkesin her konuda fikir beyan edebilmesi önemli.</a:t>
            </a:r>
            <a:endParaRPr/>
          </a:p>
        </p:txBody>
      </p:sp>
      <p:sp>
        <p:nvSpPr>
          <p:cNvPr id="242" name="Google Shape;242;p32"/>
          <p:cNvSpPr/>
          <p:nvPr/>
        </p:nvSpPr>
        <p:spPr>
          <a:xfrm>
            <a:off x="1048275" y="293525"/>
            <a:ext cx="1034275" cy="601000"/>
          </a:xfrm>
          <a:custGeom>
            <a:avLst/>
            <a:gdLst/>
            <a:ahLst/>
            <a:cxnLst/>
            <a:rect l="l" t="t" r="r" b="b"/>
            <a:pathLst>
              <a:path w="41371" h="24040" extrusionOk="0">
                <a:moveTo>
                  <a:pt x="40253" y="22363"/>
                </a:moveTo>
                <a:lnTo>
                  <a:pt x="15654" y="7827"/>
                </a:lnTo>
                <a:lnTo>
                  <a:pt x="1118" y="23481"/>
                </a:lnTo>
                <a:lnTo>
                  <a:pt x="41371" y="5590"/>
                </a:lnTo>
                <a:lnTo>
                  <a:pt x="25158" y="24040"/>
                </a:lnTo>
                <a:lnTo>
                  <a:pt x="559" y="6149"/>
                </a:lnTo>
                <a:lnTo>
                  <a:pt x="0" y="14536"/>
                </a:lnTo>
                <a:lnTo>
                  <a:pt x="10622" y="3913"/>
                </a:lnTo>
                <a:lnTo>
                  <a:pt x="2795" y="0"/>
                </a:lnTo>
              </a:path>
            </a:pathLst>
          </a:custGeom>
          <a:noFill/>
          <a:ln w="9525" cap="flat" cmpd="sng">
            <a:solidFill>
              <a:schemeClr val="accent6"/>
            </a:solidFill>
            <a:prstDash val="solid"/>
            <a:round/>
            <a:headEnd type="none" w="med" len="med"/>
            <a:tailEnd type="none" w="med" len="med"/>
          </a:ln>
        </p:spPr>
      </p:sp>
      <p:sp>
        <p:nvSpPr>
          <p:cNvPr id="243" name="Google Shape;243;p32"/>
          <p:cNvSpPr/>
          <p:nvPr/>
        </p:nvSpPr>
        <p:spPr>
          <a:xfrm>
            <a:off x="6778800" y="111825"/>
            <a:ext cx="2194375" cy="992350"/>
          </a:xfrm>
          <a:custGeom>
            <a:avLst/>
            <a:gdLst/>
            <a:ahLst/>
            <a:cxnLst/>
            <a:rect l="l" t="t" r="r" b="b"/>
            <a:pathLst>
              <a:path w="87775" h="39694" extrusionOk="0">
                <a:moveTo>
                  <a:pt x="12300" y="31867"/>
                </a:moveTo>
                <a:lnTo>
                  <a:pt x="87775" y="22363"/>
                </a:lnTo>
                <a:lnTo>
                  <a:pt x="14536" y="11740"/>
                </a:lnTo>
                <a:lnTo>
                  <a:pt x="78830" y="32985"/>
                </a:lnTo>
                <a:lnTo>
                  <a:pt x="72121" y="2795"/>
                </a:lnTo>
                <a:lnTo>
                  <a:pt x="36340" y="39694"/>
                </a:lnTo>
                <a:lnTo>
                  <a:pt x="29631" y="0"/>
                </a:lnTo>
                <a:lnTo>
                  <a:pt x="0" y="8945"/>
                </a:lnTo>
                <a:lnTo>
                  <a:pt x="44726" y="6709"/>
                </a:lnTo>
              </a:path>
            </a:pathLst>
          </a:custGeom>
          <a:noFill/>
          <a:ln w="9525" cap="flat" cmpd="sng">
            <a:solidFill>
              <a:schemeClr val="accent6"/>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47"/>
        <p:cNvGrpSpPr/>
        <p:nvPr/>
      </p:nvGrpSpPr>
      <p:grpSpPr>
        <a:xfrm>
          <a:off x="0" y="0"/>
          <a:ext cx="0" cy="0"/>
          <a:chOff x="0" y="0"/>
          <a:chExt cx="0" cy="0"/>
        </a:xfrm>
      </p:grpSpPr>
      <p:sp>
        <p:nvSpPr>
          <p:cNvPr id="248" name="Google Shape;248;p33"/>
          <p:cNvSpPr txBox="1">
            <a:spLocks noGrp="1"/>
          </p:cNvSpPr>
          <p:nvPr>
            <p:ph type="title"/>
          </p:nvPr>
        </p:nvSpPr>
        <p:spPr>
          <a:xfrm>
            <a:off x="2247000" y="419300"/>
            <a:ext cx="46500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Tam Olarak Ne Yapılacak?</a:t>
            </a:r>
            <a:endParaRPr/>
          </a:p>
        </p:txBody>
      </p:sp>
      <p:sp>
        <p:nvSpPr>
          <p:cNvPr id="249" name="Google Shape;249;p33"/>
          <p:cNvSpPr txBox="1">
            <a:spLocks noGrp="1"/>
          </p:cNvSpPr>
          <p:nvPr>
            <p:ph type="body" idx="1"/>
          </p:nvPr>
        </p:nvSpPr>
        <p:spPr>
          <a:xfrm>
            <a:off x="311700" y="1152475"/>
            <a:ext cx="8520600" cy="375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u="sng">
                <a:solidFill>
                  <a:schemeClr val="accent5"/>
                </a:solidFill>
              </a:rPr>
              <a:t>Dijital Pazarlama Uzmanı</a:t>
            </a:r>
            <a:endParaRPr b="1" u="sng">
              <a:solidFill>
                <a:schemeClr val="accent5"/>
              </a:solidFill>
            </a:endParaRPr>
          </a:p>
          <a:p>
            <a:pPr marL="0" lvl="0" indent="0" algn="l" rtl="0">
              <a:spcBef>
                <a:spcPts val="1200"/>
              </a:spcBef>
              <a:spcAft>
                <a:spcPts val="0"/>
              </a:spcAft>
              <a:buNone/>
            </a:pPr>
            <a:r>
              <a:rPr lang="tr"/>
              <a:t>Website’nin SEO optimizasyonu, Google, Youtube, Instagram, TikTok ve Twitter “X” reklamları ve reklamların optimizasyonu. Reklam tasarımı için gerektiğinde grafiker ve sosyal medyacı ile ortak çalışılacak.</a:t>
            </a:r>
            <a:endParaRPr/>
          </a:p>
          <a:p>
            <a:pPr marL="0" lvl="0" indent="0" algn="l" rtl="0">
              <a:spcBef>
                <a:spcPts val="1200"/>
              </a:spcBef>
              <a:spcAft>
                <a:spcPts val="0"/>
              </a:spcAft>
              <a:buNone/>
            </a:pPr>
            <a:r>
              <a:rPr lang="tr" b="1" u="sng">
                <a:solidFill>
                  <a:schemeClr val="accent3"/>
                </a:solidFill>
              </a:rPr>
              <a:t>Sosyal Medya Uzmanı</a:t>
            </a:r>
            <a:endParaRPr b="1" u="sng">
              <a:solidFill>
                <a:schemeClr val="accent3"/>
              </a:solidFill>
            </a:endParaRPr>
          </a:p>
          <a:p>
            <a:pPr marL="0" lvl="0" indent="0" algn="l" rtl="0">
              <a:spcBef>
                <a:spcPts val="1200"/>
              </a:spcBef>
              <a:spcAft>
                <a:spcPts val="1200"/>
              </a:spcAft>
              <a:buNone/>
            </a:pPr>
            <a:r>
              <a:rPr lang="tr"/>
              <a:t>Instagram, Tiktok ve Twitter “X” için içerik girilmesi, web site de dahil özgün tasarım gerektiren görsel içerikler için grafik tasarımcı ve dijital pazarlama ile ortaklaşa çalışılması. Kurucu üyenin kurduğu ve yönettiği Youtube hesabına da Grafiker ile ortak olarak yardımcı olacaklar.</a:t>
            </a:r>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53"/>
        <p:cNvGrpSpPr/>
        <p:nvPr/>
      </p:nvGrpSpPr>
      <p:grpSpPr>
        <a:xfrm>
          <a:off x="0" y="0"/>
          <a:ext cx="0" cy="0"/>
          <a:chOff x="0" y="0"/>
          <a:chExt cx="0" cy="0"/>
        </a:xfrm>
      </p:grpSpPr>
      <p:sp>
        <p:nvSpPr>
          <p:cNvPr id="254" name="Google Shape;254;p34"/>
          <p:cNvSpPr txBox="1">
            <a:spLocks noGrp="1"/>
          </p:cNvSpPr>
          <p:nvPr>
            <p:ph type="title"/>
          </p:nvPr>
        </p:nvSpPr>
        <p:spPr>
          <a:xfrm>
            <a:off x="2266050" y="391350"/>
            <a:ext cx="46119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Tam Olarak Ne Yapılacak?</a:t>
            </a:r>
            <a:endParaRPr/>
          </a:p>
        </p:txBody>
      </p:sp>
      <p:sp>
        <p:nvSpPr>
          <p:cNvPr id="255" name="Google Shape;255;p34"/>
          <p:cNvSpPr txBox="1">
            <a:spLocks noGrp="1"/>
          </p:cNvSpPr>
          <p:nvPr>
            <p:ph type="body" idx="1"/>
          </p:nvPr>
        </p:nvSpPr>
        <p:spPr>
          <a:xfrm>
            <a:off x="311700" y="1152475"/>
            <a:ext cx="8520600" cy="3795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u="sng">
                <a:solidFill>
                  <a:schemeClr val="accent6"/>
                </a:solidFill>
              </a:rPr>
              <a:t>Grafik Tasarım Uzmanı</a:t>
            </a:r>
            <a:endParaRPr b="1" u="sng">
              <a:solidFill>
                <a:schemeClr val="accent6"/>
              </a:solidFill>
            </a:endParaRPr>
          </a:p>
          <a:p>
            <a:pPr marL="0" lvl="0" indent="0" algn="l" rtl="0">
              <a:spcBef>
                <a:spcPts val="1200"/>
              </a:spcBef>
              <a:spcAft>
                <a:spcPts val="0"/>
              </a:spcAft>
              <a:buNone/>
            </a:pPr>
            <a:r>
              <a:rPr lang="tr"/>
              <a:t>Web site de sitenin görsel tasarımında aktif rol oynamak, Blog&amp;Test kısmında da ihtiyaç olduğunda özgün tasarım üretmek. Aynı şekilde sosyal medya ve youtube için de talep olduğunda özgün tasarımlar hazırlamak.</a:t>
            </a:r>
            <a:endParaRPr/>
          </a:p>
          <a:p>
            <a:pPr marL="0" lvl="0" indent="0" algn="l" rtl="0">
              <a:spcBef>
                <a:spcPts val="1200"/>
              </a:spcBef>
              <a:spcAft>
                <a:spcPts val="0"/>
              </a:spcAft>
              <a:buNone/>
            </a:pPr>
            <a:r>
              <a:rPr lang="tr" b="1" u="sng">
                <a:solidFill>
                  <a:schemeClr val="accent2"/>
                </a:solidFill>
              </a:rPr>
              <a:t>Freelancer yazılımcı</a:t>
            </a:r>
            <a:endParaRPr b="1" u="sng">
              <a:solidFill>
                <a:schemeClr val="accent2"/>
              </a:solidFill>
            </a:endParaRPr>
          </a:p>
          <a:p>
            <a:pPr marL="0" lvl="0" indent="0" algn="l" rtl="0">
              <a:spcBef>
                <a:spcPts val="1200"/>
              </a:spcBef>
              <a:spcAft>
                <a:spcPts val="0"/>
              </a:spcAft>
              <a:buNone/>
            </a:pPr>
            <a:r>
              <a:rPr lang="tr">
                <a:solidFill>
                  <a:schemeClr val="accent2"/>
                </a:solidFill>
              </a:rPr>
              <a:t>Web tarafında yazılımsal olarak zaman zaman sorun çıkabiliyor. Ayrıca ileride e-ticaret ve mobil uygulama yayınlama olayına girersek zaman zaman freelance yazılımcılarla çalışmamız gerekebilir. Hatta işler büyürse tam zamanlı bir yazılımcıya da ihtiyacımız olabilir. Fakat şimdilik sadece gerektiğinde freelancer yazılımcılar ile çalışacağız.</a:t>
            </a:r>
            <a:endParaRPr>
              <a:solidFill>
                <a:schemeClr val="accent2"/>
              </a:solidFill>
            </a:endParaRPr>
          </a:p>
          <a:p>
            <a:pPr marL="0" lvl="0" indent="0" algn="l" rtl="0">
              <a:spcBef>
                <a:spcPts val="1200"/>
              </a:spcBef>
              <a:spcAft>
                <a:spcPts val="1200"/>
              </a:spcAft>
              <a:buNone/>
            </a:pPr>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59"/>
        <p:cNvGrpSpPr/>
        <p:nvPr/>
      </p:nvGrpSpPr>
      <p:grpSpPr>
        <a:xfrm>
          <a:off x="0" y="0"/>
          <a:ext cx="0" cy="0"/>
          <a:chOff x="0" y="0"/>
          <a:chExt cx="0" cy="0"/>
        </a:xfrm>
      </p:grpSpPr>
      <p:sp>
        <p:nvSpPr>
          <p:cNvPr id="260" name="Google Shape;260;p35"/>
          <p:cNvSpPr txBox="1">
            <a:spLocks noGrp="1"/>
          </p:cNvSpPr>
          <p:nvPr>
            <p:ph type="title"/>
          </p:nvPr>
        </p:nvSpPr>
        <p:spPr>
          <a:xfrm>
            <a:off x="2266050" y="391350"/>
            <a:ext cx="46119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Tam Olarak Ne Yapılacak?</a:t>
            </a:r>
            <a:endParaRPr/>
          </a:p>
        </p:txBody>
      </p:sp>
      <p:sp>
        <p:nvSpPr>
          <p:cNvPr id="261" name="Google Shape;261;p35"/>
          <p:cNvSpPr txBox="1">
            <a:spLocks noGrp="1"/>
          </p:cNvSpPr>
          <p:nvPr>
            <p:ph type="body" idx="1"/>
          </p:nvPr>
        </p:nvSpPr>
        <p:spPr>
          <a:xfrm>
            <a:off x="311700" y="1152475"/>
            <a:ext cx="8520600" cy="374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u="sng">
                <a:solidFill>
                  <a:schemeClr val="accent4"/>
                </a:solidFill>
              </a:rPr>
              <a:t>Gönüllüler</a:t>
            </a:r>
            <a:endParaRPr b="1" u="sng">
              <a:solidFill>
                <a:schemeClr val="accent4"/>
              </a:solidFill>
            </a:endParaRPr>
          </a:p>
          <a:p>
            <a:pPr marL="0" lvl="0" indent="0" algn="l" rtl="0">
              <a:spcBef>
                <a:spcPts val="1200"/>
              </a:spcBef>
              <a:spcAft>
                <a:spcPts val="0"/>
              </a:spcAft>
              <a:buNone/>
            </a:pPr>
            <a:r>
              <a:rPr lang="tr"/>
              <a:t>Gönüllüler teknik kısım hariç içerik üretimi kısmında yer alıyorlar ve Etkinliklerde görev alıyorlar. Gönüllü olarak yaptıkları için dolayısıyla bunları istikrarlı bir şekilde gerçekleştirmiyor veya gerçekleştiremiyorlar. Fakat işin kreatif - içerik üretimi kısmında ücretli çalışanlarımızın yükünü hafifletmeleri açısından şu anda KİMİ bünyesinde onlar da saygıdeğer bir sınıf ve olmazsa olmazlarımız.</a:t>
            </a:r>
            <a:endParaRPr/>
          </a:p>
          <a:p>
            <a:pPr marL="0" lvl="0" indent="0" algn="l" rtl="0">
              <a:spcBef>
                <a:spcPts val="1200"/>
              </a:spcBef>
              <a:spcAft>
                <a:spcPts val="0"/>
              </a:spcAft>
              <a:buNone/>
            </a:pPr>
            <a:r>
              <a:rPr lang="tr" b="1" u="sng">
                <a:solidFill>
                  <a:srgbClr val="1C4587"/>
                </a:solidFill>
              </a:rPr>
              <a:t>Kurucular</a:t>
            </a:r>
            <a:endParaRPr b="1" u="sng">
              <a:solidFill>
                <a:srgbClr val="1C4587"/>
              </a:solidFill>
            </a:endParaRPr>
          </a:p>
          <a:p>
            <a:pPr marL="0" lvl="0" indent="0" algn="l" rtl="0">
              <a:spcBef>
                <a:spcPts val="1200"/>
              </a:spcBef>
              <a:spcAft>
                <a:spcPts val="0"/>
              </a:spcAft>
              <a:buNone/>
            </a:pPr>
            <a:r>
              <a:rPr lang="tr"/>
              <a:t>Denetim, organizasyon - etkinlik düzenleme ve bütçe yönetimi tarafındalar. Yani işlerin mikro kısmının denetimi ve makro kısmıyla ilgilenen kişiler.</a:t>
            </a:r>
            <a:endParaRPr/>
          </a:p>
          <a:p>
            <a:pPr marL="0" lvl="0" indent="0" algn="l" rtl="0">
              <a:spcBef>
                <a:spcPts val="1200"/>
              </a:spcBef>
              <a:spcAft>
                <a:spcPts val="1200"/>
              </a:spcAft>
              <a:buNone/>
            </a:pPr>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65"/>
        <p:cNvGrpSpPr/>
        <p:nvPr/>
      </p:nvGrpSpPr>
      <p:grpSpPr>
        <a:xfrm>
          <a:off x="0" y="0"/>
          <a:ext cx="0" cy="0"/>
          <a:chOff x="0" y="0"/>
          <a:chExt cx="0" cy="0"/>
        </a:xfrm>
      </p:grpSpPr>
      <p:sp>
        <p:nvSpPr>
          <p:cNvPr id="266" name="Google Shape;266;p36"/>
          <p:cNvSpPr txBox="1">
            <a:spLocks noGrp="1"/>
          </p:cNvSpPr>
          <p:nvPr>
            <p:ph type="title"/>
          </p:nvPr>
        </p:nvSpPr>
        <p:spPr>
          <a:xfrm>
            <a:off x="1339800" y="365425"/>
            <a:ext cx="64644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Yapılması ve Düzeltilmesi Gerekenler</a:t>
            </a:r>
            <a:endParaRPr/>
          </a:p>
        </p:txBody>
      </p:sp>
      <p:sp>
        <p:nvSpPr>
          <p:cNvPr id="267" name="Google Shape;267;p36"/>
          <p:cNvSpPr txBox="1">
            <a:spLocks noGrp="1"/>
          </p:cNvSpPr>
          <p:nvPr>
            <p:ph type="body" idx="1"/>
          </p:nvPr>
        </p:nvSpPr>
        <p:spPr>
          <a:xfrm>
            <a:off x="311700" y="1152475"/>
            <a:ext cx="8520600" cy="3705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tr"/>
              <a:t>Burada Seo üzerine yoğunlaşacağım, reklamlar üzerine şu aşamada söyleyenebilecek tek şey dönüşümü gelir değil sayfa ziyareti bazında hedeflemek ve hedef kitle oluşturucuda bizimle uzaktan veya yakından ilgilenebilecek kullanıcı tiplerini hedeflemek. Seo hakkında ise her şeyden önce yapmamız gereken şeyler konusunda bir liste vereceğim.</a:t>
            </a:r>
            <a:endParaRPr/>
          </a:p>
          <a:p>
            <a:pPr marL="0" lvl="0" indent="0" algn="l" rtl="0">
              <a:spcBef>
                <a:spcPts val="1200"/>
              </a:spcBef>
              <a:spcAft>
                <a:spcPts val="0"/>
              </a:spcAft>
              <a:buNone/>
            </a:pPr>
            <a:r>
              <a:rPr lang="tr" b="1"/>
              <a:t>1- Domain yaşını ve içeriğini kontrol et: </a:t>
            </a:r>
            <a:r>
              <a:rPr lang="tr"/>
              <a:t>Domain’in eski ve temiz bir sicile sahip olması bizim için çok iyidir. Bunu kontrol etmek için ücretsiz olarak şu sitelerden yararlanabiliriz:</a:t>
            </a:r>
            <a:endParaRPr/>
          </a:p>
          <a:p>
            <a:pPr marL="0" lvl="0" indent="0" algn="l" rtl="0">
              <a:spcBef>
                <a:spcPts val="1200"/>
              </a:spcBef>
              <a:spcAft>
                <a:spcPts val="0"/>
              </a:spcAft>
              <a:buNone/>
            </a:pPr>
            <a:r>
              <a:rPr lang="tr"/>
              <a:t>Domain yaşı için - </a:t>
            </a:r>
            <a:r>
              <a:rPr lang="tr" u="sng">
                <a:solidFill>
                  <a:schemeClr val="hlink"/>
                </a:solidFill>
                <a:hlinkClick r:id="rId3"/>
              </a:rPr>
              <a:t>Domain Age Tool</a:t>
            </a:r>
            <a:endParaRPr u="sng"/>
          </a:p>
          <a:p>
            <a:pPr marL="0" lvl="0" indent="0" algn="l" rtl="0">
              <a:spcBef>
                <a:spcPts val="1200"/>
              </a:spcBef>
              <a:spcAft>
                <a:spcPts val="0"/>
              </a:spcAft>
              <a:buNone/>
            </a:pPr>
            <a:r>
              <a:rPr lang="tr"/>
              <a:t>Domain ilk alındığından beri içeriği (sabıkası :) ) - </a:t>
            </a:r>
            <a:r>
              <a:rPr lang="tr" u="sng">
                <a:solidFill>
                  <a:schemeClr val="hlink"/>
                </a:solidFill>
                <a:hlinkClick r:id="rId4"/>
              </a:rPr>
              <a:t>Wayback Machine</a:t>
            </a:r>
            <a:endParaRPr u="sng"/>
          </a:p>
          <a:p>
            <a:pPr marL="0" lvl="0" indent="0" algn="l" rtl="0">
              <a:spcBef>
                <a:spcPts val="1200"/>
              </a:spcBef>
              <a:spcAft>
                <a:spcPts val="1200"/>
              </a:spcAft>
              <a:buNone/>
            </a:pPr>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71"/>
        <p:cNvGrpSpPr/>
        <p:nvPr/>
      </p:nvGrpSpPr>
      <p:grpSpPr>
        <a:xfrm>
          <a:off x="0" y="0"/>
          <a:ext cx="0" cy="0"/>
          <a:chOff x="0" y="0"/>
          <a:chExt cx="0" cy="0"/>
        </a:xfrm>
      </p:grpSpPr>
      <p:sp>
        <p:nvSpPr>
          <p:cNvPr id="272" name="Google Shape;272;p37"/>
          <p:cNvSpPr txBox="1">
            <a:spLocks noGrp="1"/>
          </p:cNvSpPr>
          <p:nvPr>
            <p:ph type="title"/>
          </p:nvPr>
        </p:nvSpPr>
        <p:spPr>
          <a:xfrm>
            <a:off x="1317450" y="377375"/>
            <a:ext cx="6509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Yapılması ve Düzeltilmesi Gerekenler</a:t>
            </a:r>
            <a:endParaRPr/>
          </a:p>
        </p:txBody>
      </p:sp>
      <p:sp>
        <p:nvSpPr>
          <p:cNvPr id="273" name="Google Shape;273;p37"/>
          <p:cNvSpPr txBox="1">
            <a:spLocks noGrp="1"/>
          </p:cNvSpPr>
          <p:nvPr>
            <p:ph type="body" idx="1"/>
          </p:nvPr>
        </p:nvSpPr>
        <p:spPr>
          <a:xfrm>
            <a:off x="311700" y="1152475"/>
            <a:ext cx="8520600" cy="380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tr" b="1"/>
              <a:t>2- Aynı sunucudaki diğer siteler: </a:t>
            </a:r>
            <a:r>
              <a:rPr lang="tr"/>
              <a:t>Hosting firmaları birden fazla siteyi aynı sunucuda barındırırlar. Bizim sitemiz kadar diğer sitelerin de geçmişleri ve şu anki içerikleri önemlidir. İllegal veya zararlı içerikler barındırmış veya barındıran domainler bizim sitemizin de arama motorlarındaki itibarını lekeleyebilir. Hangi sitelerle aynı sunucuda barındığımıza bakmak için</a:t>
            </a:r>
            <a:r>
              <a:rPr lang="tr" b="1"/>
              <a:t> </a:t>
            </a:r>
            <a:r>
              <a:rPr lang="tr" b="1" u="sng">
                <a:solidFill>
                  <a:schemeClr val="hlink"/>
                </a:solidFill>
                <a:hlinkClick r:id="rId3"/>
              </a:rPr>
              <a:t>Reverse IP Lookup</a:t>
            </a:r>
            <a:r>
              <a:rPr lang="tr" b="1"/>
              <a:t> </a:t>
            </a:r>
            <a:r>
              <a:rPr lang="tr"/>
              <a:t>sitesini  ücretsiz olarak kullanabiliriz. Aynı zamanda aynı sunucuda barındığımız sitelerden link alışverişi yapmamalıyız. Çünkü Google bunu bir al gülüm ver gülüm durumu olarak algılayabilir ve bu da Google daki itibarınızı zedeleyebilir. Duruma göre hosting hizmet sağlayıcısından sitemizi farklı bir sunucuya aktarmalarını isteyebiliriz.</a:t>
            </a:r>
            <a:endParaRPr/>
          </a:p>
          <a:p>
            <a:pPr marL="0" lvl="0" indent="0" algn="l" rtl="0">
              <a:spcBef>
                <a:spcPts val="1200"/>
              </a:spcBef>
              <a:spcAft>
                <a:spcPts val="1200"/>
              </a:spcAft>
              <a:buNone/>
            </a:pPr>
            <a:r>
              <a:rPr lang="tr" b="1"/>
              <a:t>3- Class C iP Kontrolü: </a:t>
            </a:r>
            <a:r>
              <a:rPr lang="tr"/>
              <a:t>Aynı Class C  iP ye sahip olduğumuz sitelerden de link alışverişi yapmak sağlıklı değildir. Bunu kontrol etmek için: </a:t>
            </a:r>
            <a:r>
              <a:rPr lang="tr" b="1" u="sng">
                <a:solidFill>
                  <a:schemeClr val="hlink"/>
                </a:solidFill>
                <a:hlinkClick r:id="rId4"/>
              </a:rPr>
              <a:t>IP Class Sorgulama</a:t>
            </a:r>
            <a:endParaRPr b="1"/>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77"/>
        <p:cNvGrpSpPr/>
        <p:nvPr/>
      </p:nvGrpSpPr>
      <p:grpSpPr>
        <a:xfrm>
          <a:off x="0" y="0"/>
          <a:ext cx="0" cy="0"/>
          <a:chOff x="0" y="0"/>
          <a:chExt cx="0" cy="0"/>
        </a:xfrm>
      </p:grpSpPr>
      <p:sp>
        <p:nvSpPr>
          <p:cNvPr id="278" name="Google Shape;278;p38"/>
          <p:cNvSpPr txBox="1">
            <a:spLocks noGrp="1"/>
          </p:cNvSpPr>
          <p:nvPr>
            <p:ph type="title"/>
          </p:nvPr>
        </p:nvSpPr>
        <p:spPr>
          <a:xfrm>
            <a:off x="1324500" y="391350"/>
            <a:ext cx="64950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Yapılması ve Düzeltilmesi Gerekenler</a:t>
            </a:r>
            <a:endParaRPr/>
          </a:p>
        </p:txBody>
      </p:sp>
      <p:sp>
        <p:nvSpPr>
          <p:cNvPr id="279" name="Google Shape;279;p38"/>
          <p:cNvSpPr txBox="1">
            <a:spLocks noGrp="1"/>
          </p:cNvSpPr>
          <p:nvPr>
            <p:ph type="body" idx="1"/>
          </p:nvPr>
        </p:nvSpPr>
        <p:spPr>
          <a:xfrm>
            <a:off x="311700" y="1152475"/>
            <a:ext cx="8520600" cy="3809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tr" sz="1629" b="1"/>
              <a:t>4- Sabit IP:</a:t>
            </a:r>
            <a:r>
              <a:rPr lang="tr" sz="1629"/>
              <a:t> Sitemizin sabit bir ip adresine sahip olması iyidir. Bunu öğrenmek ve değiştirmek için Hosting sağlayıcınızla iletişime geçebilirsiniz.</a:t>
            </a:r>
            <a:endParaRPr sz="1629"/>
          </a:p>
          <a:p>
            <a:pPr marL="0" lvl="0" indent="0" algn="l" rtl="0">
              <a:lnSpc>
                <a:spcPct val="95000"/>
              </a:lnSpc>
              <a:spcBef>
                <a:spcPts val="1200"/>
              </a:spcBef>
              <a:spcAft>
                <a:spcPts val="0"/>
              </a:spcAft>
              <a:buSzPts val="935"/>
              <a:buNone/>
            </a:pPr>
            <a:r>
              <a:rPr lang="tr" sz="1629" b="1"/>
              <a:t>5- Sunucunun konumu: </a:t>
            </a:r>
            <a:r>
              <a:rPr lang="tr" sz="1629"/>
              <a:t>Uluslararasını hedefliyorsanız yabancı hizmetler iyidir. Fakat yalnızca Türkiyeyi hedefliyorsanız Türkiye içinde sunucu barındıran bir firma site performansı açısından sizin için en iyisidir.</a:t>
            </a:r>
            <a:endParaRPr sz="1629"/>
          </a:p>
          <a:p>
            <a:pPr marL="0" lvl="0" indent="0" algn="l" rtl="0">
              <a:lnSpc>
                <a:spcPct val="95000"/>
              </a:lnSpc>
              <a:spcBef>
                <a:spcPts val="1200"/>
              </a:spcBef>
              <a:spcAft>
                <a:spcPts val="0"/>
              </a:spcAft>
              <a:buSzPts val="935"/>
              <a:buNone/>
            </a:pPr>
            <a:r>
              <a:rPr lang="tr" sz="1629" b="1"/>
              <a:t>6- Domain uzantısı:</a:t>
            </a:r>
            <a:r>
              <a:rPr lang="tr" sz="1629"/>
              <a:t> Sitenizin kategorisine göre alan adı seçmeniz gerek, .</a:t>
            </a:r>
            <a:r>
              <a:rPr lang="tr" sz="1629" b="1"/>
              <a:t>com</a:t>
            </a:r>
            <a:r>
              <a:rPr lang="tr" sz="1629"/>
              <a:t>, </a:t>
            </a:r>
            <a:r>
              <a:rPr lang="tr" sz="1629" b="1"/>
              <a:t>.org</a:t>
            </a:r>
            <a:r>
              <a:rPr lang="tr" sz="1629"/>
              <a:t>, </a:t>
            </a:r>
            <a:r>
              <a:rPr lang="tr" sz="1629" b="1"/>
              <a:t>.net</a:t>
            </a:r>
            <a:r>
              <a:rPr lang="tr" sz="1629"/>
              <a:t> ve </a:t>
            </a:r>
            <a:r>
              <a:rPr lang="tr" sz="1629" b="1"/>
              <a:t>.co</a:t>
            </a:r>
            <a:r>
              <a:rPr lang="tr" sz="1629"/>
              <a:t> bunlardan en popülerleri ve arama sonuçlarında en iyi performans gösteren uzantılar. Fakat her biri farklı bir şey çağrıştırıyor. Örneğin kar amacı gütmeyen bir dernekseniz </a:t>
            </a:r>
            <a:r>
              <a:rPr lang="tr" sz="1629" b="1"/>
              <a:t>.org</a:t>
            </a:r>
            <a:r>
              <a:rPr lang="tr" sz="1629"/>
              <a:t> sizin için iyi bir seçimdir veya bir teknoloji forumuysanız </a:t>
            </a:r>
            <a:r>
              <a:rPr lang="tr" sz="1629" b="1"/>
              <a:t>.net</a:t>
            </a:r>
            <a:r>
              <a:rPr lang="tr" sz="1629"/>
              <a:t>’i es geçmeyin. Bir ticari bir girişim iseniz </a:t>
            </a:r>
            <a:r>
              <a:rPr lang="tr" sz="1629" b="1"/>
              <a:t>.co</a:t>
            </a:r>
            <a:r>
              <a:rPr lang="tr" sz="1629"/>
              <a:t>, .com dan sonra sizin için iyi bir alternatif olabilir. Yaratıcı olucam derken arama motorlarında pek bir geçerliliği olmayan fazla niş uzantılar kullanmamaya dikkat edin. </a:t>
            </a:r>
            <a:r>
              <a:rPr lang="tr" sz="1629" u="sng">
                <a:solidFill>
                  <a:schemeClr val="hlink"/>
                </a:solidFill>
                <a:hlinkClick r:id="rId3"/>
              </a:rPr>
              <a:t>Kimi.com.tr</a:t>
            </a:r>
            <a:r>
              <a:rPr lang="tr" sz="1629"/>
              <a:t>’de hem en iyi sonuç veren uzantılarda başı çeken </a:t>
            </a:r>
            <a:r>
              <a:rPr lang="tr" sz="1629" b="1"/>
              <a:t>.com</a:t>
            </a:r>
            <a:r>
              <a:rPr lang="tr" sz="1629"/>
              <a:t> u hem de sonuna </a:t>
            </a:r>
            <a:r>
              <a:rPr lang="tr" sz="1629" b="1"/>
              <a:t>.tr </a:t>
            </a:r>
            <a:r>
              <a:rPr lang="tr" sz="1629"/>
              <a:t>kullanarak arama motorunun sitenin konumunu ve hedeflediği bölgeyi anlamasını kolaylaştırmış.</a:t>
            </a:r>
            <a:endParaRPr sz="1629"/>
          </a:p>
          <a:p>
            <a:pPr marL="0" lvl="0" indent="0" algn="l" rtl="0">
              <a:lnSpc>
                <a:spcPct val="95000"/>
              </a:lnSpc>
              <a:spcBef>
                <a:spcPts val="1200"/>
              </a:spcBef>
              <a:spcAft>
                <a:spcPts val="1200"/>
              </a:spcAft>
              <a:buSzPts val="935"/>
              <a:buNone/>
            </a:pPr>
            <a:endParaRPr sz="1629"/>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83"/>
        <p:cNvGrpSpPr/>
        <p:nvPr/>
      </p:nvGrpSpPr>
      <p:grpSpPr>
        <a:xfrm>
          <a:off x="0" y="0"/>
          <a:ext cx="0" cy="0"/>
          <a:chOff x="0" y="0"/>
          <a:chExt cx="0" cy="0"/>
        </a:xfrm>
      </p:grpSpPr>
      <p:sp>
        <p:nvSpPr>
          <p:cNvPr id="284" name="Google Shape;284;p39"/>
          <p:cNvSpPr txBox="1">
            <a:spLocks noGrp="1"/>
          </p:cNvSpPr>
          <p:nvPr>
            <p:ph type="title"/>
          </p:nvPr>
        </p:nvSpPr>
        <p:spPr>
          <a:xfrm>
            <a:off x="1317450" y="391350"/>
            <a:ext cx="6509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Yapılması ve Düzeltilmesi Gerekenler</a:t>
            </a:r>
            <a:endParaRPr/>
          </a:p>
        </p:txBody>
      </p:sp>
      <p:sp>
        <p:nvSpPr>
          <p:cNvPr id="285" name="Google Shape;28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a:t>Öncelikle Site metriklerimizi, kitle hedeflemelerimizi, reklamlarımızı hatta anahtar kelime araştırmalarımızı yönetebilmek için sitemizi Google Analytics ve  Google Ads’e bağlamamız gerek.</a:t>
            </a:r>
            <a:endParaRPr/>
          </a:p>
        </p:txBody>
      </p:sp>
      <p:pic>
        <p:nvPicPr>
          <p:cNvPr id="286" name="Google Shape;286;p39"/>
          <p:cNvPicPr preferRelativeResize="0"/>
          <p:nvPr/>
        </p:nvPicPr>
        <p:blipFill>
          <a:blip r:embed="rId3">
            <a:alphaModFix/>
          </a:blip>
          <a:stretch>
            <a:fillRect/>
          </a:stretch>
        </p:blipFill>
        <p:spPr>
          <a:xfrm rot="-177143">
            <a:off x="575778" y="2487900"/>
            <a:ext cx="3276774" cy="2431975"/>
          </a:xfrm>
          <a:prstGeom prst="rect">
            <a:avLst/>
          </a:prstGeom>
          <a:noFill/>
          <a:ln>
            <a:noFill/>
          </a:ln>
        </p:spPr>
      </p:pic>
      <p:pic>
        <p:nvPicPr>
          <p:cNvPr id="287" name="Google Shape;287;p39"/>
          <p:cNvPicPr preferRelativeResize="0"/>
          <p:nvPr/>
        </p:nvPicPr>
        <p:blipFill>
          <a:blip r:embed="rId4">
            <a:alphaModFix/>
          </a:blip>
          <a:stretch>
            <a:fillRect/>
          </a:stretch>
        </p:blipFill>
        <p:spPr>
          <a:xfrm rot="196206">
            <a:off x="5321608" y="2487900"/>
            <a:ext cx="3060392" cy="2295300"/>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1"/>
        <p:cNvGrpSpPr/>
        <p:nvPr/>
      </p:nvGrpSpPr>
      <p:grpSpPr>
        <a:xfrm>
          <a:off x="0" y="0"/>
          <a:ext cx="0" cy="0"/>
          <a:chOff x="0" y="0"/>
          <a:chExt cx="0" cy="0"/>
        </a:xfrm>
      </p:grpSpPr>
      <p:sp>
        <p:nvSpPr>
          <p:cNvPr id="292" name="Google Shape;292;p40"/>
          <p:cNvSpPr txBox="1">
            <a:spLocks noGrp="1"/>
          </p:cNvSpPr>
          <p:nvPr>
            <p:ph type="title"/>
          </p:nvPr>
        </p:nvSpPr>
        <p:spPr>
          <a:xfrm>
            <a:off x="1300950" y="171075"/>
            <a:ext cx="6542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Yapılması ve Düzeltilmesi Gerekenler</a:t>
            </a:r>
            <a:endParaRPr/>
          </a:p>
        </p:txBody>
      </p:sp>
      <p:sp>
        <p:nvSpPr>
          <p:cNvPr id="293" name="Google Shape;293;p40"/>
          <p:cNvSpPr txBox="1">
            <a:spLocks noGrp="1"/>
          </p:cNvSpPr>
          <p:nvPr>
            <p:ph type="body" idx="1"/>
          </p:nvPr>
        </p:nvSpPr>
        <p:spPr>
          <a:xfrm>
            <a:off x="479375" y="863550"/>
            <a:ext cx="8352900" cy="1448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None/>
            </a:pPr>
            <a:r>
              <a:rPr lang="tr" sz="1600"/>
              <a:t>B</a:t>
            </a:r>
            <a:r>
              <a:rPr lang="tr"/>
              <a:t>ir sonraki Sayfada ‘</a:t>
            </a:r>
            <a:r>
              <a:rPr lang="tr" b="1"/>
              <a:t>Screaming Frog</a:t>
            </a:r>
            <a:r>
              <a:rPr lang="tr"/>
              <a:t>’ uygulamasının ücretsiz sürümünden elde ettiğim verileri paylaşacağım ve öncelikli olan hatalara biraz değineceğim. Screaming frog ücretsiz sürümünde bize sınırlı sayıda veri sunuyor ancak bizim çapımızda bir site için şimdilik yeterli. İleride ücretli versiyonu veya ‘</a:t>
            </a:r>
            <a:r>
              <a:rPr lang="tr" b="1"/>
              <a:t>Semrush’ , ‘Ahrefs’</a:t>
            </a:r>
            <a:r>
              <a:rPr lang="tr"/>
              <a:t> gibi başka ücretli analiz araçlarını kullanabiliriz.</a:t>
            </a:r>
            <a:endParaRPr/>
          </a:p>
        </p:txBody>
      </p:sp>
      <p:pic>
        <p:nvPicPr>
          <p:cNvPr id="294" name="Google Shape;294;p40"/>
          <p:cNvPicPr preferRelativeResize="0"/>
          <p:nvPr/>
        </p:nvPicPr>
        <p:blipFill>
          <a:blip r:embed="rId3">
            <a:alphaModFix/>
          </a:blip>
          <a:stretch>
            <a:fillRect/>
          </a:stretch>
        </p:blipFill>
        <p:spPr>
          <a:xfrm>
            <a:off x="4704800" y="2229100"/>
            <a:ext cx="5331700" cy="2791775"/>
          </a:xfrm>
          <a:prstGeom prst="rect">
            <a:avLst/>
          </a:prstGeom>
          <a:noFill/>
          <a:ln>
            <a:noFill/>
          </a:ln>
        </p:spPr>
      </p:pic>
      <p:pic>
        <p:nvPicPr>
          <p:cNvPr id="295" name="Google Shape;295;p40"/>
          <p:cNvPicPr preferRelativeResize="0"/>
          <p:nvPr/>
        </p:nvPicPr>
        <p:blipFill>
          <a:blip r:embed="rId4">
            <a:alphaModFix/>
          </a:blip>
          <a:stretch>
            <a:fillRect/>
          </a:stretch>
        </p:blipFill>
        <p:spPr>
          <a:xfrm>
            <a:off x="311694" y="2451902"/>
            <a:ext cx="4109725" cy="2491249"/>
          </a:xfrm>
          <a:prstGeom prst="rect">
            <a:avLst/>
          </a:prstGeom>
          <a:noFill/>
          <a:ln>
            <a:noFill/>
          </a:ln>
        </p:spPr>
      </p:pic>
      <p:sp>
        <p:nvSpPr>
          <p:cNvPr id="296" name="Google Shape;296;p40"/>
          <p:cNvSpPr/>
          <p:nvPr/>
        </p:nvSpPr>
        <p:spPr>
          <a:xfrm>
            <a:off x="4625275" y="2396850"/>
            <a:ext cx="1476975" cy="2383875"/>
          </a:xfrm>
          <a:custGeom>
            <a:avLst/>
            <a:gdLst/>
            <a:ahLst/>
            <a:cxnLst/>
            <a:rect l="l" t="t" r="r" b="b"/>
            <a:pathLst>
              <a:path w="59079" h="95355" extrusionOk="0">
                <a:moveTo>
                  <a:pt x="10883" y="9328"/>
                </a:moveTo>
                <a:lnTo>
                  <a:pt x="39386" y="21766"/>
                </a:lnTo>
                <a:lnTo>
                  <a:pt x="19174" y="51305"/>
                </a:lnTo>
                <a:lnTo>
                  <a:pt x="41458" y="3627"/>
                </a:lnTo>
                <a:lnTo>
                  <a:pt x="35758" y="72035"/>
                </a:lnTo>
                <a:lnTo>
                  <a:pt x="12437" y="16583"/>
                </a:lnTo>
                <a:lnTo>
                  <a:pt x="6218" y="89655"/>
                </a:lnTo>
                <a:lnTo>
                  <a:pt x="49232" y="37831"/>
                </a:lnTo>
                <a:lnTo>
                  <a:pt x="47677" y="95355"/>
                </a:lnTo>
                <a:lnTo>
                  <a:pt x="15547" y="60115"/>
                </a:lnTo>
                <a:lnTo>
                  <a:pt x="23320" y="92246"/>
                </a:lnTo>
                <a:lnTo>
                  <a:pt x="51305" y="70480"/>
                </a:lnTo>
                <a:lnTo>
                  <a:pt x="59079" y="92246"/>
                </a:lnTo>
                <a:lnTo>
                  <a:pt x="15547" y="0"/>
                </a:lnTo>
                <a:lnTo>
                  <a:pt x="0" y="54933"/>
                </a:lnTo>
                <a:lnTo>
                  <a:pt x="18656" y="89137"/>
                </a:lnTo>
                <a:lnTo>
                  <a:pt x="55451" y="15029"/>
                </a:lnTo>
                <a:lnTo>
                  <a:pt x="38349" y="94837"/>
                </a:lnTo>
              </a:path>
            </a:pathLst>
          </a:custGeom>
          <a:noFill/>
          <a:ln w="9525" cap="flat" cmpd="sng">
            <a:solidFill>
              <a:srgbClr val="00FFFF"/>
            </a:solidFill>
            <a:prstDash val="solid"/>
            <a:round/>
            <a:headEnd type="none" w="med" len="med"/>
            <a:tailEnd type="none" w="med" len="med"/>
          </a:ln>
        </p:spPr>
      </p:sp>
      <p:sp>
        <p:nvSpPr>
          <p:cNvPr id="297" name="Google Shape;297;p40"/>
          <p:cNvSpPr/>
          <p:nvPr/>
        </p:nvSpPr>
        <p:spPr>
          <a:xfrm>
            <a:off x="-181872" y="2183812"/>
            <a:ext cx="5016800" cy="2963175"/>
          </a:xfrm>
          <a:custGeom>
            <a:avLst/>
            <a:gdLst/>
            <a:ahLst/>
            <a:cxnLst/>
            <a:rect l="l" t="t" r="r" b="b"/>
            <a:pathLst>
              <a:path w="200672" h="118527" extrusionOk="0">
                <a:moveTo>
                  <a:pt x="186585" y="8522"/>
                </a:moveTo>
                <a:cubicBezTo>
                  <a:pt x="177209" y="3164"/>
                  <a:pt x="165253" y="4376"/>
                  <a:pt x="154454" y="4376"/>
                </a:cubicBezTo>
                <a:cubicBezTo>
                  <a:pt x="134915" y="4376"/>
                  <a:pt x="115432" y="6967"/>
                  <a:pt x="95893" y="6967"/>
                </a:cubicBezTo>
                <a:cubicBezTo>
                  <a:pt x="77406" y="6967"/>
                  <a:pt x="58929" y="8004"/>
                  <a:pt x="40442" y="8004"/>
                </a:cubicBezTo>
                <a:cubicBezTo>
                  <a:pt x="31625" y="8004"/>
                  <a:pt x="20898" y="3533"/>
                  <a:pt x="14012" y="9040"/>
                </a:cubicBezTo>
                <a:cubicBezTo>
                  <a:pt x="7233" y="14462"/>
                  <a:pt x="9719" y="26440"/>
                  <a:pt x="11421" y="34952"/>
                </a:cubicBezTo>
                <a:cubicBezTo>
                  <a:pt x="12843" y="42067"/>
                  <a:pt x="11421" y="49463"/>
                  <a:pt x="11421" y="56718"/>
                </a:cubicBezTo>
                <a:cubicBezTo>
                  <a:pt x="11421" y="67268"/>
                  <a:pt x="13853" y="77816"/>
                  <a:pt x="12976" y="88330"/>
                </a:cubicBezTo>
                <a:cubicBezTo>
                  <a:pt x="12329" y="96079"/>
                  <a:pt x="8830" y="105429"/>
                  <a:pt x="13494" y="111651"/>
                </a:cubicBezTo>
                <a:cubicBezTo>
                  <a:pt x="17498" y="116992"/>
                  <a:pt x="26512" y="115279"/>
                  <a:pt x="33187" y="115279"/>
                </a:cubicBezTo>
                <a:cubicBezTo>
                  <a:pt x="47870" y="115279"/>
                  <a:pt x="62597" y="114154"/>
                  <a:pt x="77237" y="115279"/>
                </a:cubicBezTo>
                <a:cubicBezTo>
                  <a:pt x="99631" y="117001"/>
                  <a:pt x="122148" y="116315"/>
                  <a:pt x="144608" y="116315"/>
                </a:cubicBezTo>
                <a:cubicBezTo>
                  <a:pt x="159950" y="116315"/>
                  <a:pt x="177056" y="117987"/>
                  <a:pt x="190213" y="110096"/>
                </a:cubicBezTo>
                <a:cubicBezTo>
                  <a:pt x="193734" y="107984"/>
                  <a:pt x="194424" y="102776"/>
                  <a:pt x="194877" y="98695"/>
                </a:cubicBezTo>
                <a:cubicBezTo>
                  <a:pt x="195873" y="89726"/>
                  <a:pt x="196349" y="80701"/>
                  <a:pt x="197468" y="71747"/>
                </a:cubicBezTo>
                <a:cubicBezTo>
                  <a:pt x="199838" y="52780"/>
                  <a:pt x="201081" y="31133"/>
                  <a:pt x="191249" y="14741"/>
                </a:cubicBezTo>
                <a:cubicBezTo>
                  <a:pt x="182864" y="761"/>
                  <a:pt x="160170" y="-899"/>
                  <a:pt x="144090" y="1785"/>
                </a:cubicBezTo>
                <a:cubicBezTo>
                  <a:pt x="127507" y="4553"/>
                  <a:pt x="110648" y="5994"/>
                  <a:pt x="94339" y="10077"/>
                </a:cubicBezTo>
                <a:cubicBezTo>
                  <a:pt x="86294" y="12091"/>
                  <a:pt x="77508" y="11572"/>
                  <a:pt x="69463" y="9558"/>
                </a:cubicBezTo>
                <a:cubicBezTo>
                  <a:pt x="59525" y="7070"/>
                  <a:pt x="48933" y="8457"/>
                  <a:pt x="38887" y="6449"/>
                </a:cubicBezTo>
                <a:cubicBezTo>
                  <a:pt x="31218" y="4916"/>
                  <a:pt x="21740" y="-944"/>
                  <a:pt x="15567" y="3858"/>
                </a:cubicBezTo>
                <a:cubicBezTo>
                  <a:pt x="9264" y="8761"/>
                  <a:pt x="1667" y="14609"/>
                  <a:pt x="538" y="22514"/>
                </a:cubicBezTo>
                <a:cubicBezTo>
                  <a:pt x="-538" y="30046"/>
                  <a:pt x="631" y="37767"/>
                  <a:pt x="1574" y="45317"/>
                </a:cubicBezTo>
                <a:cubicBezTo>
                  <a:pt x="2495" y="52690"/>
                  <a:pt x="51" y="60457"/>
                  <a:pt x="2093" y="67601"/>
                </a:cubicBezTo>
                <a:cubicBezTo>
                  <a:pt x="4384" y="75616"/>
                  <a:pt x="12990" y="80589"/>
                  <a:pt x="16085" y="88330"/>
                </a:cubicBezTo>
                <a:cubicBezTo>
                  <a:pt x="19053" y="95752"/>
                  <a:pt x="13880" y="105775"/>
                  <a:pt x="18676" y="112169"/>
                </a:cubicBezTo>
                <a:cubicBezTo>
                  <a:pt x="22206" y="116876"/>
                  <a:pt x="30413" y="113206"/>
                  <a:pt x="36296" y="113206"/>
                </a:cubicBezTo>
                <a:cubicBezTo>
                  <a:pt x="52534" y="113206"/>
                  <a:pt x="68993" y="110537"/>
                  <a:pt x="85011" y="113206"/>
                </a:cubicBezTo>
                <a:cubicBezTo>
                  <a:pt x="99701" y="115653"/>
                  <a:pt x="114836" y="114210"/>
                  <a:pt x="129579" y="116315"/>
                </a:cubicBezTo>
                <a:cubicBezTo>
                  <a:pt x="140182" y="117829"/>
                  <a:pt x="151765" y="120291"/>
                  <a:pt x="161710" y="116315"/>
                </a:cubicBezTo>
                <a:cubicBezTo>
                  <a:pt x="165799" y="114680"/>
                  <a:pt x="169357" y="111684"/>
                  <a:pt x="173629" y="110614"/>
                </a:cubicBezTo>
                <a:cubicBezTo>
                  <a:pt x="178037" y="109510"/>
                  <a:pt x="183468" y="111269"/>
                  <a:pt x="187103" y="108542"/>
                </a:cubicBezTo>
                <a:cubicBezTo>
                  <a:pt x="191313" y="105384"/>
                  <a:pt x="192046" y="99137"/>
                  <a:pt x="193322" y="94031"/>
                </a:cubicBezTo>
                <a:cubicBezTo>
                  <a:pt x="196842" y="79944"/>
                  <a:pt x="194157" y="64821"/>
                  <a:pt x="191767" y="50499"/>
                </a:cubicBezTo>
                <a:cubicBezTo>
                  <a:pt x="190850" y="45004"/>
                  <a:pt x="191770" y="39087"/>
                  <a:pt x="193840" y="33915"/>
                </a:cubicBezTo>
                <a:cubicBezTo>
                  <a:pt x="196195" y="28031"/>
                  <a:pt x="203344" y="20847"/>
                  <a:pt x="199541" y="15777"/>
                </a:cubicBezTo>
                <a:cubicBezTo>
                  <a:pt x="189945" y="2984"/>
                  <a:pt x="168373" y="6967"/>
                  <a:pt x="152381" y="6967"/>
                </a:cubicBezTo>
                <a:cubicBezTo>
                  <a:pt x="138603" y="6967"/>
                  <a:pt x="125135" y="-258"/>
                  <a:pt x="111441" y="1266"/>
                </a:cubicBezTo>
                <a:cubicBezTo>
                  <a:pt x="102856" y="2221"/>
                  <a:pt x="95136" y="7451"/>
                  <a:pt x="86565" y="8522"/>
                </a:cubicBezTo>
                <a:cubicBezTo>
                  <a:pt x="81077" y="9208"/>
                  <a:pt x="74929" y="11512"/>
                  <a:pt x="69982" y="9040"/>
                </a:cubicBezTo>
                <a:cubicBezTo>
                  <a:pt x="63468" y="5785"/>
                  <a:pt x="56835" y="2513"/>
                  <a:pt x="49770" y="748"/>
                </a:cubicBezTo>
                <a:cubicBezTo>
                  <a:pt x="37408" y="-2341"/>
                  <a:pt x="24374" y="5417"/>
                  <a:pt x="12976" y="11113"/>
                </a:cubicBezTo>
                <a:cubicBezTo>
                  <a:pt x="10073" y="12564"/>
                  <a:pt x="8043" y="16774"/>
                  <a:pt x="8830" y="19923"/>
                </a:cubicBezTo>
                <a:cubicBezTo>
                  <a:pt x="10051" y="24809"/>
                  <a:pt x="15913" y="29072"/>
                  <a:pt x="14530" y="33915"/>
                </a:cubicBezTo>
                <a:cubicBezTo>
                  <a:pt x="12788" y="40014"/>
                  <a:pt x="2365" y="44827"/>
                  <a:pt x="5202" y="50499"/>
                </a:cubicBezTo>
                <a:cubicBezTo>
                  <a:pt x="6788" y="53669"/>
                  <a:pt x="11390" y="54584"/>
                  <a:pt x="12976" y="57754"/>
                </a:cubicBezTo>
                <a:cubicBezTo>
                  <a:pt x="14678" y="61157"/>
                  <a:pt x="13966" y="65381"/>
                  <a:pt x="13494" y="69156"/>
                </a:cubicBezTo>
                <a:cubicBezTo>
                  <a:pt x="12388" y="78011"/>
                  <a:pt x="4594" y="86409"/>
                  <a:pt x="6757" y="95067"/>
                </a:cubicBezTo>
                <a:cubicBezTo>
                  <a:pt x="8124" y="100539"/>
                  <a:pt x="9836" y="106969"/>
                  <a:pt x="14530" y="110096"/>
                </a:cubicBezTo>
                <a:cubicBezTo>
                  <a:pt x="22786" y="115597"/>
                  <a:pt x="34149" y="113724"/>
                  <a:pt x="44070" y="113724"/>
                </a:cubicBezTo>
                <a:cubicBezTo>
                  <a:pt x="60826" y="113724"/>
                  <a:pt x="77583" y="113724"/>
                  <a:pt x="94339" y="113724"/>
                </a:cubicBezTo>
                <a:cubicBezTo>
                  <a:pt x="103501" y="113724"/>
                  <a:pt x="112714" y="115896"/>
                  <a:pt x="121805" y="114760"/>
                </a:cubicBezTo>
                <a:cubicBezTo>
                  <a:pt x="127163" y="114091"/>
                  <a:pt x="132576" y="111626"/>
                  <a:pt x="137871" y="112687"/>
                </a:cubicBezTo>
                <a:cubicBezTo>
                  <a:pt x="148378" y="114792"/>
                  <a:pt x="159493" y="115825"/>
                  <a:pt x="170001" y="113724"/>
                </a:cubicBezTo>
                <a:cubicBezTo>
                  <a:pt x="174686" y="112787"/>
                  <a:pt x="180615" y="113993"/>
                  <a:pt x="183994" y="110614"/>
                </a:cubicBezTo>
                <a:cubicBezTo>
                  <a:pt x="192830" y="101778"/>
                  <a:pt x="181190" y="84016"/>
                  <a:pt x="187621" y="73301"/>
                </a:cubicBezTo>
                <a:cubicBezTo>
                  <a:pt x="190629" y="68289"/>
                  <a:pt x="195296" y="64218"/>
                  <a:pt x="197468" y="58791"/>
                </a:cubicBezTo>
                <a:cubicBezTo>
                  <a:pt x="200742" y="50610"/>
                  <a:pt x="197986" y="41173"/>
                  <a:pt x="197986" y="32361"/>
                </a:cubicBezTo>
                <a:cubicBezTo>
                  <a:pt x="197986" y="27697"/>
                  <a:pt x="200785" y="22099"/>
                  <a:pt x="197986" y="18368"/>
                </a:cubicBezTo>
                <a:cubicBezTo>
                  <a:pt x="180101" y="-5475"/>
                  <a:pt x="138874" y="10663"/>
                  <a:pt x="109368" y="6449"/>
                </a:cubicBezTo>
                <a:cubicBezTo>
                  <a:pt x="96789" y="4653"/>
                  <a:pt x="83996" y="-706"/>
                  <a:pt x="71536" y="1785"/>
                </a:cubicBezTo>
                <a:cubicBezTo>
                  <a:pt x="63989" y="3294"/>
                  <a:pt x="56430" y="5412"/>
                  <a:pt x="48734" y="5412"/>
                </a:cubicBezTo>
                <a:cubicBezTo>
                  <a:pt x="34504" y="5412"/>
                  <a:pt x="16819" y="3124"/>
                  <a:pt x="6757" y="13186"/>
                </a:cubicBezTo>
                <a:cubicBezTo>
                  <a:pt x="-140" y="20083"/>
                  <a:pt x="15794" y="30671"/>
                  <a:pt x="18158" y="40134"/>
                </a:cubicBezTo>
                <a:cubicBezTo>
                  <a:pt x="20017" y="47573"/>
                  <a:pt x="3926" y="55960"/>
                  <a:pt x="9348" y="61382"/>
                </a:cubicBezTo>
                <a:cubicBezTo>
                  <a:pt x="11866" y="63900"/>
                  <a:pt x="13494" y="55096"/>
                  <a:pt x="13494" y="51535"/>
                </a:cubicBezTo>
                <a:cubicBezTo>
                  <a:pt x="13494" y="41860"/>
                  <a:pt x="14012" y="32189"/>
                  <a:pt x="14012" y="22514"/>
                </a:cubicBezTo>
                <a:cubicBezTo>
                  <a:pt x="14012" y="19832"/>
                  <a:pt x="13403" y="14741"/>
                  <a:pt x="16085" y="14741"/>
                </a:cubicBezTo>
                <a:cubicBezTo>
                  <a:pt x="17478" y="14741"/>
                  <a:pt x="16084" y="17594"/>
                  <a:pt x="15567" y="18887"/>
                </a:cubicBezTo>
                <a:cubicBezTo>
                  <a:pt x="12897" y="25564"/>
                  <a:pt x="5014" y="31603"/>
                  <a:pt x="6757" y="38580"/>
                </a:cubicBezTo>
                <a:cubicBezTo>
                  <a:pt x="8439" y="45311"/>
                  <a:pt x="10124" y="52209"/>
                  <a:pt x="13494" y="58273"/>
                </a:cubicBezTo>
                <a:cubicBezTo>
                  <a:pt x="15115" y="61189"/>
                  <a:pt x="17669" y="64310"/>
                  <a:pt x="17121" y="67601"/>
                </a:cubicBezTo>
                <a:cubicBezTo>
                  <a:pt x="15792" y="75579"/>
                  <a:pt x="10791" y="82557"/>
                  <a:pt x="8830" y="90403"/>
                </a:cubicBezTo>
                <a:cubicBezTo>
                  <a:pt x="8143" y="93152"/>
                  <a:pt x="12745" y="94606"/>
                  <a:pt x="14012" y="97140"/>
                </a:cubicBezTo>
                <a:cubicBezTo>
                  <a:pt x="14875" y="98868"/>
                  <a:pt x="14580" y="100967"/>
                  <a:pt x="15049" y="102841"/>
                </a:cubicBezTo>
                <a:cubicBezTo>
                  <a:pt x="15809" y="105876"/>
                  <a:pt x="13873" y="109957"/>
                  <a:pt x="16085" y="112169"/>
                </a:cubicBezTo>
                <a:cubicBezTo>
                  <a:pt x="20611" y="116695"/>
                  <a:pt x="28923" y="114111"/>
                  <a:pt x="35260" y="113206"/>
                </a:cubicBezTo>
                <a:cubicBezTo>
                  <a:pt x="39022" y="112669"/>
                  <a:pt x="43262" y="111506"/>
                  <a:pt x="46661" y="113206"/>
                </a:cubicBezTo>
                <a:cubicBezTo>
                  <a:pt x="49219" y="114485"/>
                  <a:pt x="51622" y="117344"/>
                  <a:pt x="54435" y="116833"/>
                </a:cubicBezTo>
                <a:cubicBezTo>
                  <a:pt x="61638" y="115524"/>
                  <a:pt x="67943" y="110781"/>
                  <a:pt x="75164" y="109578"/>
                </a:cubicBezTo>
                <a:cubicBezTo>
                  <a:pt x="77680" y="109159"/>
                  <a:pt x="79861" y="111675"/>
                  <a:pt x="81901" y="113206"/>
                </a:cubicBezTo>
                <a:cubicBezTo>
                  <a:pt x="85356" y="115797"/>
                  <a:pt x="90104" y="115987"/>
                  <a:pt x="94339" y="116833"/>
                </a:cubicBezTo>
                <a:cubicBezTo>
                  <a:pt x="102479" y="118460"/>
                  <a:pt x="110643" y="113663"/>
                  <a:pt x="118696" y="111651"/>
                </a:cubicBezTo>
                <a:cubicBezTo>
                  <a:pt x="121623" y="110920"/>
                  <a:pt x="124478" y="113605"/>
                  <a:pt x="126988" y="115279"/>
                </a:cubicBezTo>
                <a:cubicBezTo>
                  <a:pt x="132744" y="119117"/>
                  <a:pt x="140814" y="116775"/>
                  <a:pt x="147717" y="116315"/>
                </a:cubicBezTo>
                <a:cubicBezTo>
                  <a:pt x="152241" y="116014"/>
                  <a:pt x="156784" y="114501"/>
                  <a:pt x="160673" y="112169"/>
                </a:cubicBezTo>
                <a:cubicBezTo>
                  <a:pt x="161742" y="111528"/>
                  <a:pt x="162574" y="109793"/>
                  <a:pt x="163783" y="110096"/>
                </a:cubicBezTo>
                <a:cubicBezTo>
                  <a:pt x="166200" y="110701"/>
                  <a:pt x="166372" y="114370"/>
                  <a:pt x="167928" y="116315"/>
                </a:cubicBezTo>
                <a:cubicBezTo>
                  <a:pt x="169883" y="118758"/>
                  <a:pt x="176267" y="118247"/>
                  <a:pt x="177257" y="115279"/>
                </a:cubicBezTo>
                <a:cubicBezTo>
                  <a:pt x="177838" y="113537"/>
                  <a:pt x="175465" y="111133"/>
                  <a:pt x="173629" y="111133"/>
                </a:cubicBezTo>
                <a:cubicBezTo>
                  <a:pt x="162751" y="111133"/>
                  <a:pt x="151598" y="120873"/>
                  <a:pt x="141498" y="116833"/>
                </a:cubicBezTo>
                <a:cubicBezTo>
                  <a:pt x="132590" y="113270"/>
                  <a:pt x="121741" y="105159"/>
                  <a:pt x="113514" y="110096"/>
                </a:cubicBezTo>
                <a:cubicBezTo>
                  <a:pt x="108279" y="113238"/>
                  <a:pt x="102917" y="116673"/>
                  <a:pt x="96930" y="117870"/>
                </a:cubicBezTo>
                <a:cubicBezTo>
                  <a:pt x="91778" y="118900"/>
                  <a:pt x="86576" y="116078"/>
                  <a:pt x="81383" y="115279"/>
                </a:cubicBezTo>
                <a:cubicBezTo>
                  <a:pt x="74724" y="114255"/>
                  <a:pt x="67909" y="115279"/>
                  <a:pt x="61172" y="115279"/>
                </a:cubicBezTo>
                <a:cubicBezTo>
                  <a:pt x="52450" y="115279"/>
                  <a:pt x="43982" y="111651"/>
                  <a:pt x="35260" y="111651"/>
                </a:cubicBezTo>
                <a:cubicBezTo>
                  <a:pt x="32014" y="111651"/>
                  <a:pt x="29696" y="115797"/>
                  <a:pt x="26450" y="115797"/>
                </a:cubicBezTo>
                <a:cubicBezTo>
                  <a:pt x="25057" y="115797"/>
                  <a:pt x="21576" y="114347"/>
                  <a:pt x="22822" y="113724"/>
                </a:cubicBezTo>
                <a:cubicBezTo>
                  <a:pt x="26997" y="111638"/>
                  <a:pt x="32166" y="113820"/>
                  <a:pt x="36814" y="114242"/>
                </a:cubicBezTo>
                <a:cubicBezTo>
                  <a:pt x="43876" y="114884"/>
                  <a:pt x="50982" y="114885"/>
                  <a:pt x="58062" y="115279"/>
                </a:cubicBezTo>
                <a:cubicBezTo>
                  <a:pt x="80667" y="116537"/>
                  <a:pt x="103311" y="113206"/>
                  <a:pt x="125951" y="113206"/>
                </a:cubicBezTo>
                <a:cubicBezTo>
                  <a:pt x="143655" y="113206"/>
                  <a:pt x="163440" y="116808"/>
                  <a:pt x="178811" y="108023"/>
                </a:cubicBezTo>
                <a:cubicBezTo>
                  <a:pt x="184034" y="105038"/>
                  <a:pt x="189223" y="99965"/>
                  <a:pt x="190213" y="94031"/>
                </a:cubicBezTo>
                <a:cubicBezTo>
                  <a:pt x="192346" y="81252"/>
                  <a:pt x="187072" y="67733"/>
                  <a:pt x="190213" y="55163"/>
                </a:cubicBezTo>
                <a:cubicBezTo>
                  <a:pt x="192600" y="45609"/>
                  <a:pt x="190731" y="35472"/>
                  <a:pt x="190731" y="25624"/>
                </a:cubicBezTo>
                <a:cubicBezTo>
                  <a:pt x="190731" y="21996"/>
                  <a:pt x="194173" y="15888"/>
                  <a:pt x="190731" y="14741"/>
                </a:cubicBezTo>
                <a:cubicBezTo>
                  <a:pt x="189451" y="14315"/>
                  <a:pt x="188140" y="19199"/>
                  <a:pt x="188140" y="17850"/>
                </a:cubicBezTo>
              </a:path>
            </a:pathLst>
          </a:custGeom>
          <a:noFill/>
          <a:ln w="9525" cap="flat" cmpd="sng">
            <a:solidFill>
              <a:schemeClr val="accent5"/>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01"/>
        <p:cNvGrpSpPr/>
        <p:nvPr/>
      </p:nvGrpSpPr>
      <p:grpSpPr>
        <a:xfrm>
          <a:off x="0" y="0"/>
          <a:ext cx="0" cy="0"/>
          <a:chOff x="0" y="0"/>
          <a:chExt cx="0" cy="0"/>
        </a:xfrm>
      </p:grpSpPr>
      <p:pic>
        <p:nvPicPr>
          <p:cNvPr id="302" name="Google Shape;302;p41"/>
          <p:cNvPicPr preferRelativeResize="0"/>
          <p:nvPr/>
        </p:nvPicPr>
        <p:blipFill>
          <a:blip r:embed="rId3">
            <a:alphaModFix/>
          </a:blip>
          <a:stretch>
            <a:fillRect/>
          </a:stretch>
        </p:blipFill>
        <p:spPr>
          <a:xfrm>
            <a:off x="0" y="0"/>
            <a:ext cx="8991600" cy="502690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Ben KİMİ’de ne yapıyorum?</a:t>
            </a:r>
            <a:endParaRPr/>
          </a:p>
        </p:txBody>
      </p:sp>
      <p:sp>
        <p:nvSpPr>
          <p:cNvPr id="82" name="Google Shape;82;p15"/>
          <p:cNvSpPr txBox="1">
            <a:spLocks noGrp="1"/>
          </p:cNvSpPr>
          <p:nvPr>
            <p:ph type="body" idx="1"/>
          </p:nvPr>
        </p:nvSpPr>
        <p:spPr>
          <a:xfrm>
            <a:off x="311700" y="1138500"/>
            <a:ext cx="4260300" cy="3879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tr"/>
              <a:t>Ben Kimi’ye 2022’nin Ekim ayında katıldım ve 1 yıldır devam ediyorum. ilk önce hem twitter hem websitesinde içerik üreticiliği yapıyordum, Instagram tarafına da yardım ettiğim bir dönem oldu, daha sonra ekibin genişlemesiyle sadece website’de blog ve anket&amp;test içeriği yapıyorum, ayrıca fiziksel etkinliklerde de görevli olarak rol alıyorum. Bunların hepsi benim animelere ve Japon kültürüne olan ilgimden dolayı ekibin geri kalanı gibi tamamen keyifle gönüllü olarak yaptığım şeyler. </a:t>
            </a:r>
            <a:endParaRPr/>
          </a:p>
        </p:txBody>
      </p:sp>
      <p:pic>
        <p:nvPicPr>
          <p:cNvPr id="83" name="Google Shape;83;p15"/>
          <p:cNvPicPr preferRelativeResize="0"/>
          <p:nvPr/>
        </p:nvPicPr>
        <p:blipFill>
          <a:blip r:embed="rId3">
            <a:alphaModFix/>
          </a:blip>
          <a:stretch>
            <a:fillRect/>
          </a:stretch>
        </p:blipFill>
        <p:spPr>
          <a:xfrm>
            <a:off x="5805050" y="394300"/>
            <a:ext cx="2787750" cy="4354924"/>
          </a:xfrm>
          <a:prstGeom prst="rect">
            <a:avLst/>
          </a:prstGeom>
          <a:noFill/>
          <a:ln>
            <a:noFill/>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06"/>
        <p:cNvGrpSpPr/>
        <p:nvPr/>
      </p:nvGrpSpPr>
      <p:grpSpPr>
        <a:xfrm>
          <a:off x="0" y="0"/>
          <a:ext cx="0" cy="0"/>
          <a:chOff x="0" y="0"/>
          <a:chExt cx="0" cy="0"/>
        </a:xfrm>
      </p:grpSpPr>
      <p:sp>
        <p:nvSpPr>
          <p:cNvPr id="307" name="Google Shape;307;p42"/>
          <p:cNvSpPr txBox="1">
            <a:spLocks noGrp="1"/>
          </p:cNvSpPr>
          <p:nvPr>
            <p:ph type="title"/>
          </p:nvPr>
        </p:nvSpPr>
        <p:spPr>
          <a:xfrm>
            <a:off x="3425700" y="313625"/>
            <a:ext cx="2292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Analizi</a:t>
            </a:r>
            <a:endParaRPr/>
          </a:p>
        </p:txBody>
      </p:sp>
      <p:sp>
        <p:nvSpPr>
          <p:cNvPr id="308" name="Google Shape;308;p42"/>
          <p:cNvSpPr txBox="1">
            <a:spLocks noGrp="1"/>
          </p:cNvSpPr>
          <p:nvPr>
            <p:ph type="body" idx="1"/>
          </p:nvPr>
        </p:nvSpPr>
        <p:spPr>
          <a:xfrm>
            <a:off x="311700" y="1075350"/>
            <a:ext cx="8520600" cy="3757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b="1" u="sng"/>
              <a:t>Lorem Ipsum Placeholder:</a:t>
            </a:r>
            <a:r>
              <a:rPr lang="tr"/>
              <a:t> Web geliştiricilerin Şablonu kurmadan önce  sayfa düzeni için yer tutucu olarak kullandıkları site ile ilgili hiçbir anlam ifade etmeyen, </a:t>
            </a:r>
            <a:r>
              <a:rPr lang="tr" b="1"/>
              <a:t>Cicero</a:t>
            </a:r>
            <a:r>
              <a:rPr lang="tr"/>
              <a:t>’nun </a:t>
            </a:r>
            <a:r>
              <a:rPr lang="tr" b="1"/>
              <a:t>De finibus bonorum et malorum (On the ends of good and evil) </a:t>
            </a:r>
            <a:r>
              <a:rPr lang="tr"/>
              <a:t>romanındaki pasajların bozulmuş hali olan </a:t>
            </a:r>
            <a:r>
              <a:rPr lang="tr" b="1"/>
              <a:t>Latince</a:t>
            </a:r>
            <a:r>
              <a:rPr lang="tr"/>
              <a:t> metin öbekleridir. Bu metinlerin iş bitince değiştirilmemesi arama motorlarının sitemizi alakasız ya da kopya site olarak algılamasına sebep olabilir. Gördüğünüz gibi bizim sitede yalnızca </a:t>
            </a:r>
            <a:r>
              <a:rPr lang="tr" b="1"/>
              <a:t>1 </a:t>
            </a:r>
            <a:r>
              <a:rPr lang="tr"/>
              <a:t>sayfa urli’sinde yer alan ve sitenin yalnızca </a:t>
            </a:r>
            <a:r>
              <a:rPr lang="tr" b="1"/>
              <a:t>0,83%</a:t>
            </a:r>
            <a:r>
              <a:rPr lang="tr"/>
              <a:t> lük kısmında bulunmasına rağmen oldukça önemli bir hatadır. Bu nedenle site şablonu oluşturulduktan sonra site teması ile alakalı ve benzersiz bir içerikle değiştirilmelidir. </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12"/>
        <p:cNvGrpSpPr/>
        <p:nvPr/>
      </p:nvGrpSpPr>
      <p:grpSpPr>
        <a:xfrm>
          <a:off x="0" y="0"/>
          <a:ext cx="0" cy="0"/>
          <a:chOff x="0" y="0"/>
          <a:chExt cx="0" cy="0"/>
        </a:xfrm>
      </p:grpSpPr>
      <p:sp>
        <p:nvSpPr>
          <p:cNvPr id="313" name="Google Shape;313;p43"/>
          <p:cNvSpPr txBox="1">
            <a:spLocks noGrp="1"/>
          </p:cNvSpPr>
          <p:nvPr>
            <p:ph type="title"/>
          </p:nvPr>
        </p:nvSpPr>
        <p:spPr>
          <a:xfrm>
            <a:off x="3477600" y="365425"/>
            <a:ext cx="21888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Analizi</a:t>
            </a:r>
            <a:endParaRPr/>
          </a:p>
        </p:txBody>
      </p:sp>
      <p:sp>
        <p:nvSpPr>
          <p:cNvPr id="314" name="Google Shape;314;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b="1" u="sng"/>
              <a:t>Page Titles: Multiple/Duplicate (Birden fazla ve birbirinin aynısı sayfa başlığı) ve “h1” etiketinin olmaması:</a:t>
            </a:r>
            <a:endParaRPr b="1" u="sng"/>
          </a:p>
        </p:txBody>
      </p:sp>
      <p:pic>
        <p:nvPicPr>
          <p:cNvPr id="315" name="Google Shape;315;p43"/>
          <p:cNvPicPr preferRelativeResize="0"/>
          <p:nvPr/>
        </p:nvPicPr>
        <p:blipFill rotWithShape="1">
          <a:blip r:embed="rId3">
            <a:alphaModFix/>
          </a:blip>
          <a:srcRect t="35523" b="-1490"/>
          <a:stretch/>
        </p:blipFill>
        <p:spPr>
          <a:xfrm>
            <a:off x="401575" y="1977446"/>
            <a:ext cx="7403875" cy="2863501"/>
          </a:xfrm>
          <a:prstGeom prst="rect">
            <a:avLst/>
          </a:prstGeom>
          <a:noFill/>
          <a:ln>
            <a:noFill/>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19"/>
        <p:cNvGrpSpPr/>
        <p:nvPr/>
      </p:nvGrpSpPr>
      <p:grpSpPr>
        <a:xfrm>
          <a:off x="0" y="0"/>
          <a:ext cx="0" cy="0"/>
          <a:chOff x="0" y="0"/>
          <a:chExt cx="0" cy="0"/>
        </a:xfrm>
      </p:grpSpPr>
      <p:sp>
        <p:nvSpPr>
          <p:cNvPr id="320" name="Google Shape;320;p44"/>
          <p:cNvSpPr txBox="1">
            <a:spLocks noGrp="1"/>
          </p:cNvSpPr>
          <p:nvPr>
            <p:ph type="title"/>
          </p:nvPr>
        </p:nvSpPr>
        <p:spPr>
          <a:xfrm>
            <a:off x="3471150" y="391350"/>
            <a:ext cx="22017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Analizi</a:t>
            </a:r>
            <a:endParaRPr/>
          </a:p>
        </p:txBody>
      </p:sp>
      <p:sp>
        <p:nvSpPr>
          <p:cNvPr id="321" name="Google Shape;321;p44"/>
          <p:cNvSpPr txBox="1">
            <a:spLocks noGrp="1"/>
          </p:cNvSpPr>
          <p:nvPr>
            <p:ph type="body" idx="1"/>
          </p:nvPr>
        </p:nvSpPr>
        <p:spPr>
          <a:xfrm>
            <a:off x="311700" y="1152475"/>
            <a:ext cx="8520600" cy="371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Bu aslında </a:t>
            </a:r>
            <a:r>
              <a:rPr lang="tr" b="1"/>
              <a:t>Wordpress’</a:t>
            </a:r>
            <a:r>
              <a:rPr lang="tr"/>
              <a:t>deki ‘</a:t>
            </a:r>
            <a:r>
              <a:rPr lang="tr" b="1"/>
              <a:t>YoastSeo</a:t>
            </a:r>
            <a:r>
              <a:rPr lang="tr"/>
              <a:t>’ eklentisinin bizden bir adet arama motorlarında gözüken bir tane de ayrıca site içinde gözüken iki adet başlık istemesinden kaynaklanıyor ayrıca eklenti attığımız başlığa otomatik olarak </a:t>
            </a:r>
            <a:r>
              <a:rPr lang="tr" b="1"/>
              <a:t>h1 </a:t>
            </a:r>
            <a:r>
              <a:rPr lang="tr"/>
              <a:t>etiketi de vermiyor. İki adet başlık olsa da yalnızca biri sayfanın arama motorlarında görünen hali oluyor. Ben ve diğer ekip arkadaşlarım o zamanlar seo hakkında bilgili olmadığımız için eklentideki </a:t>
            </a:r>
            <a:r>
              <a:rPr lang="tr" b="1"/>
              <a:t>seo sağlığı</a:t>
            </a:r>
            <a:r>
              <a:rPr lang="tr"/>
              <a:t> ölçerinin yeşil olması için iki başlığı da bire bir aynı atıyorduk. Fakat bu hata özellikle bizdeki gibi sitenin </a:t>
            </a:r>
            <a:r>
              <a:rPr lang="tr" b="1"/>
              <a:t>%100</a:t>
            </a:r>
            <a:r>
              <a:rPr lang="tr"/>
              <a:t>’üne yayıldığında Arama motorlarında sizi dezavantajlı bırakacak bir hatadır. Bu hatayı düzeltmek için Yalnızca tek bir başlığa </a:t>
            </a:r>
            <a:r>
              <a:rPr lang="tr" b="1"/>
              <a:t>h1 </a:t>
            </a:r>
            <a:r>
              <a:rPr lang="tr"/>
              <a:t>etiketi vermek ve İki başlığı birbirinden farklı fakat birbirine benzer, mümkünse aynı kelimeler içeren şekilde düzenlememiz gerekiyor.</a:t>
            </a:r>
            <a:endParaRPr/>
          </a:p>
          <a:p>
            <a:pPr marL="0" lvl="0" indent="0" algn="l" rtl="0">
              <a:spcBef>
                <a:spcPts val="1200"/>
              </a:spcBef>
              <a:spcAft>
                <a:spcPts val="1200"/>
              </a:spcAft>
              <a:buNone/>
            </a:pPr>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25"/>
        <p:cNvGrpSpPr/>
        <p:nvPr/>
      </p:nvGrpSpPr>
      <p:grpSpPr>
        <a:xfrm>
          <a:off x="0" y="0"/>
          <a:ext cx="0" cy="0"/>
          <a:chOff x="0" y="0"/>
          <a:chExt cx="0" cy="0"/>
        </a:xfrm>
      </p:grpSpPr>
      <p:sp>
        <p:nvSpPr>
          <p:cNvPr id="326" name="Google Shape;326;p45"/>
          <p:cNvSpPr txBox="1">
            <a:spLocks noGrp="1"/>
          </p:cNvSpPr>
          <p:nvPr>
            <p:ph type="title"/>
          </p:nvPr>
        </p:nvSpPr>
        <p:spPr>
          <a:xfrm>
            <a:off x="3451650" y="378400"/>
            <a:ext cx="22407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Analizi</a:t>
            </a:r>
            <a:endParaRPr/>
          </a:p>
        </p:txBody>
      </p:sp>
      <p:sp>
        <p:nvSpPr>
          <p:cNvPr id="327" name="Google Shape;327;p45"/>
          <p:cNvSpPr txBox="1">
            <a:spLocks noGrp="1"/>
          </p:cNvSpPr>
          <p:nvPr>
            <p:ph type="body" idx="1"/>
          </p:nvPr>
        </p:nvSpPr>
        <p:spPr>
          <a:xfrm>
            <a:off x="311700" y="1152475"/>
            <a:ext cx="8520600" cy="380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b="1" u="sng"/>
              <a:t>100kb’dan büyük görseller: </a:t>
            </a:r>
            <a:r>
              <a:rPr lang="tr"/>
              <a:t>sitemizin yavaşlatan ve arama motorlarındaki itibarını düşüren ana etmenlerden biri. Üstelik sitenin</a:t>
            </a:r>
            <a:r>
              <a:rPr lang="tr" b="1"/>
              <a:t> %94,54</a:t>
            </a:r>
            <a:r>
              <a:rPr lang="tr"/>
              <a:t>’üne yayılmış durumda. Resimlerin </a:t>
            </a:r>
            <a:r>
              <a:rPr lang="tr" b="1"/>
              <a:t>.png</a:t>
            </a:r>
            <a:r>
              <a:rPr lang="tr"/>
              <a:t> ve </a:t>
            </a:r>
            <a:r>
              <a:rPr lang="tr" b="1"/>
              <a:t>.jpeg</a:t>
            </a:r>
            <a:r>
              <a:rPr lang="tr"/>
              <a:t> yerine </a:t>
            </a:r>
            <a:r>
              <a:rPr lang="tr" b="1"/>
              <a:t>.webp</a:t>
            </a:r>
            <a:r>
              <a:rPr lang="tr"/>
              <a:t> formatında yüklenmesi tam da böyle sorunlar için biçilmiş kaftan. .webp görsellerinizin kalitesini bozmadan onları çok küçük boyutlara sıkıştırabilir. bizim durumumuzda bir site için sorunu toplu olarak çözmek adına sitedeki tüm görselleri (isterseniz bazılarını hariç tutabilirsiniz) .</a:t>
            </a:r>
            <a:r>
              <a:rPr lang="tr" b="1"/>
              <a:t>webp</a:t>
            </a:r>
            <a:r>
              <a:rPr lang="tr"/>
              <a:t> formatına sıkıştırabileceğimiz tamamen ücretsiz </a:t>
            </a:r>
            <a:r>
              <a:rPr lang="tr" b="1"/>
              <a:t>WebP Express </a:t>
            </a:r>
            <a:r>
              <a:rPr lang="tr"/>
              <a:t>veya şimdilik sitemize aylık 5.000 den az ziyaret aldığımız için 5B ziyaret sınırıyla ücretsiz olarak kullanabileceğimiz daha </a:t>
            </a:r>
            <a:r>
              <a:rPr lang="tr" b="1"/>
              <a:t>Optimole</a:t>
            </a:r>
            <a:r>
              <a:rPr lang="tr"/>
              <a:t> eklentilerini kullanabiliriz. Siteye yeni içerik eklendikçe eklentilerin otomatik imkanlarını kullanarak veya </a:t>
            </a:r>
            <a:r>
              <a:rPr lang="tr" b="1" u="sng">
                <a:solidFill>
                  <a:schemeClr val="hlink"/>
                </a:solidFill>
                <a:hlinkClick r:id="rId3"/>
              </a:rPr>
              <a:t>ezgif.com</a:t>
            </a:r>
            <a:r>
              <a:rPr lang="tr"/>
              <a:t> gibi ücretsiz siteleri kullanarak görsellerimizi ve giflerimizi </a:t>
            </a:r>
            <a:r>
              <a:rPr lang="tr" b="1"/>
              <a:t>.webp</a:t>
            </a:r>
            <a:r>
              <a:rPr lang="tr"/>
              <a:t> olarak yükleyebiliriz.</a:t>
            </a:r>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31"/>
        <p:cNvGrpSpPr/>
        <p:nvPr/>
      </p:nvGrpSpPr>
      <p:grpSpPr>
        <a:xfrm>
          <a:off x="0" y="0"/>
          <a:ext cx="0" cy="0"/>
          <a:chOff x="0" y="0"/>
          <a:chExt cx="0" cy="0"/>
        </a:xfrm>
      </p:grpSpPr>
      <p:sp>
        <p:nvSpPr>
          <p:cNvPr id="332" name="Google Shape;332;p46"/>
          <p:cNvSpPr txBox="1">
            <a:spLocks noGrp="1"/>
          </p:cNvSpPr>
          <p:nvPr>
            <p:ph type="title"/>
          </p:nvPr>
        </p:nvSpPr>
        <p:spPr>
          <a:xfrm>
            <a:off x="3435000" y="363400"/>
            <a:ext cx="22740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Analizi</a:t>
            </a:r>
            <a:endParaRPr/>
          </a:p>
        </p:txBody>
      </p:sp>
      <p:sp>
        <p:nvSpPr>
          <p:cNvPr id="333" name="Google Shape;333;p46"/>
          <p:cNvSpPr txBox="1">
            <a:spLocks noGrp="1"/>
          </p:cNvSpPr>
          <p:nvPr>
            <p:ph type="body" idx="1"/>
          </p:nvPr>
        </p:nvSpPr>
        <p:spPr>
          <a:xfrm>
            <a:off x="311700" y="1152475"/>
            <a:ext cx="8520600" cy="3837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tr" b="1" u="sng"/>
              <a:t>Görsellerin alt metinleri:</a:t>
            </a:r>
            <a:r>
              <a:rPr lang="tr"/>
              <a:t> Bloglara ve sitenin ana sayfasındaki gif ve görsellere anahtar kelimeler içeren alt metinler girilmesi gerekiyor. Bu da arama motorlarındaki yerimize direkt olarak etki eden bir şey. Bu alt metin eksikliği bizim sitemizin </a:t>
            </a:r>
            <a:r>
              <a:rPr lang="tr" b="1"/>
              <a:t>%100</a:t>
            </a:r>
            <a:r>
              <a:rPr lang="tr"/>
              <a:t>’ünü kapsıyor. Bunu site içeriği daha fazla büyümeden teker teker elle halletmemiz gerek.</a:t>
            </a:r>
            <a:endParaRPr/>
          </a:p>
          <a:p>
            <a:pPr marL="0" lvl="0" indent="0" algn="l" rtl="0">
              <a:spcBef>
                <a:spcPts val="1200"/>
              </a:spcBef>
              <a:spcAft>
                <a:spcPts val="1200"/>
              </a:spcAft>
              <a:buNone/>
            </a:pPr>
            <a:r>
              <a:rPr lang="tr" b="1" u="sng"/>
              <a:t>Sitemize verilmiş spam backlinkler:</a:t>
            </a:r>
            <a:r>
              <a:rPr lang="tr" b="1"/>
              <a:t> </a:t>
            </a:r>
            <a:r>
              <a:rPr lang="tr"/>
              <a:t>Spam skoru yüksek ve/veya alakasız sitelerden size verilen linkler (hele ki de </a:t>
            </a:r>
            <a:r>
              <a:rPr lang="tr" b="1"/>
              <a:t>dofollow</a:t>
            </a:r>
            <a:r>
              <a:rPr lang="tr"/>
              <a:t> ise) tam bir baş belasıdır. </a:t>
            </a:r>
            <a:r>
              <a:rPr lang="tr" b="1"/>
              <a:t>Nofollow</a:t>
            </a:r>
            <a:r>
              <a:rPr lang="tr"/>
              <a:t> olsa bile her ihtimale karşı bu siteleri </a:t>
            </a:r>
            <a:r>
              <a:rPr lang="tr" b="1"/>
              <a:t>Google Search Console</a:t>
            </a:r>
            <a:r>
              <a:rPr lang="tr"/>
              <a:t>’daki </a:t>
            </a:r>
            <a:r>
              <a:rPr lang="tr" b="1"/>
              <a:t>site bağlantılarını reddetme aracı</a:t>
            </a:r>
            <a:r>
              <a:rPr lang="tr"/>
              <a:t>ndan engellemeliyiz. Verdiğimiz ve aldığımız linkler önemlidir. Ayrıca sitede dofollow bir siteye referans olmak demektir ve sitenizden dofollow olarak verdiğiniz linklerin verdiğiniz toplam linke oranının %40’a geçmemesi tavsiye edilir. Bir sonraki sayfada spam skoru yüksek ve alakasız sitelerden bize verilmiş linklerden bazılarını </a:t>
            </a:r>
            <a:r>
              <a:rPr lang="tr" b="1"/>
              <a:t>Moz</a:t>
            </a:r>
            <a:r>
              <a:rPr lang="tr"/>
              <a:t>’un link takip aracını kullanarak göstereceğim.</a:t>
            </a:r>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pic>
        <p:nvPicPr>
          <p:cNvPr id="338" name="Google Shape;338;p4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2"/>
        <p:cNvGrpSpPr/>
        <p:nvPr/>
      </p:nvGrpSpPr>
      <p:grpSpPr>
        <a:xfrm>
          <a:off x="0" y="0"/>
          <a:ext cx="0" cy="0"/>
          <a:chOff x="0" y="0"/>
          <a:chExt cx="0" cy="0"/>
        </a:xfrm>
      </p:grpSpPr>
      <p:sp>
        <p:nvSpPr>
          <p:cNvPr id="343" name="Google Shape;343;p48"/>
          <p:cNvSpPr txBox="1">
            <a:spLocks noGrp="1"/>
          </p:cNvSpPr>
          <p:nvPr>
            <p:ph type="title"/>
          </p:nvPr>
        </p:nvSpPr>
        <p:spPr>
          <a:xfrm>
            <a:off x="653550" y="391350"/>
            <a:ext cx="78369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Kendi sitemizi ve Rakip Siteleri Analiz Etmek</a:t>
            </a:r>
            <a:endParaRPr/>
          </a:p>
        </p:txBody>
      </p:sp>
      <p:sp>
        <p:nvSpPr>
          <p:cNvPr id="344" name="Google Shape;344;p48"/>
          <p:cNvSpPr txBox="1">
            <a:spLocks noGrp="1"/>
          </p:cNvSpPr>
          <p:nvPr>
            <p:ph type="body" idx="1"/>
          </p:nvPr>
        </p:nvSpPr>
        <p:spPr>
          <a:xfrm>
            <a:off x="311700" y="1152475"/>
            <a:ext cx="8520600" cy="3823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b="1"/>
              <a:t>SEOquake</a:t>
            </a:r>
            <a:r>
              <a:rPr lang="tr"/>
              <a:t>’den ücretsiz olarak kendinizin ve rakip sayfaların hakkında hangi arama motorunda ne kadar sayfaları indexlendiğine, Keyword yoğunluklarına bakabilir ve karşılaştırabilirsiniz (2% - %6 arası olması önerilir).  Backlink kısmı da var fakat az önce bahsettiğim </a:t>
            </a:r>
            <a:r>
              <a:rPr lang="tr" b="1"/>
              <a:t>MozBar</a:t>
            </a:r>
            <a:r>
              <a:rPr lang="tr"/>
              <a:t>’ın link aracını o konuda daha iyi buldum. Bir Start-up olarak olabildiğince tutumlu olmamız gerekiyor. Bu nedenle ücretsiz imkanlardan olabildiğince yararlanmalıyız. Büyük şirket değilseniz bu araçlar sizi gayet iyi idare eder. Tek sorun araçların ücretli olanlar gibi paket program olmamaları, hepsinin kendi iyi yaptığı ve yetersiz kaldığı yerler olması ve çok fazla araç ve eklenti arasında geçiş yapmanız gerekmesi, fakat bu Semrush ve Ahrefs gibi ücretli paket programlar dışındaki imkanlardan haberdar bir seocu’nun kolaylıkla altından kalkabileceği bir şey.</a:t>
            </a:r>
            <a:endParaRPr/>
          </a:p>
        </p:txBody>
      </p:sp>
      <p:sp>
        <p:nvSpPr>
          <p:cNvPr id="345" name="Google Shape;345;p48"/>
          <p:cNvSpPr/>
          <p:nvPr/>
        </p:nvSpPr>
        <p:spPr>
          <a:xfrm>
            <a:off x="331804" y="4148529"/>
            <a:ext cx="8533400" cy="802200"/>
          </a:xfrm>
          <a:custGeom>
            <a:avLst/>
            <a:gdLst/>
            <a:ahLst/>
            <a:cxnLst/>
            <a:rect l="l" t="t" r="r" b="b"/>
            <a:pathLst>
              <a:path w="341336" h="32088" extrusionOk="0">
                <a:moveTo>
                  <a:pt x="5737" y="23586"/>
                </a:moveTo>
                <a:cubicBezTo>
                  <a:pt x="14030" y="20511"/>
                  <a:pt x="31268" y="5322"/>
                  <a:pt x="55494" y="5136"/>
                </a:cubicBezTo>
                <a:cubicBezTo>
                  <a:pt x="79721" y="4950"/>
                  <a:pt x="116061" y="23307"/>
                  <a:pt x="151096" y="22468"/>
                </a:cubicBezTo>
                <a:cubicBezTo>
                  <a:pt x="186132" y="21630"/>
                  <a:pt x="234585" y="757"/>
                  <a:pt x="265707" y="105"/>
                </a:cubicBezTo>
                <a:cubicBezTo>
                  <a:pt x="296829" y="-547"/>
                  <a:pt x="352923" y="16970"/>
                  <a:pt x="337828" y="18554"/>
                </a:cubicBezTo>
                <a:cubicBezTo>
                  <a:pt x="322733" y="20138"/>
                  <a:pt x="220329" y="9050"/>
                  <a:pt x="175137" y="9609"/>
                </a:cubicBezTo>
                <a:cubicBezTo>
                  <a:pt x="129945" y="10168"/>
                  <a:pt x="95562" y="22002"/>
                  <a:pt x="66676" y="21909"/>
                </a:cubicBezTo>
                <a:cubicBezTo>
                  <a:pt x="37790" y="21816"/>
                  <a:pt x="-9079" y="8212"/>
                  <a:pt x="1823" y="9050"/>
                </a:cubicBezTo>
                <a:cubicBezTo>
                  <a:pt x="12725" y="9889"/>
                  <a:pt x="101712" y="28151"/>
                  <a:pt x="132088" y="26940"/>
                </a:cubicBezTo>
                <a:cubicBezTo>
                  <a:pt x="162465" y="25729"/>
                  <a:pt x="165446" y="1782"/>
                  <a:pt x="184082" y="1782"/>
                </a:cubicBezTo>
                <a:cubicBezTo>
                  <a:pt x="202718" y="1782"/>
                  <a:pt x="219211" y="27220"/>
                  <a:pt x="243903" y="26940"/>
                </a:cubicBezTo>
                <a:cubicBezTo>
                  <a:pt x="268596" y="26661"/>
                  <a:pt x="318726" y="-734"/>
                  <a:pt x="332237" y="105"/>
                </a:cubicBezTo>
                <a:cubicBezTo>
                  <a:pt x="345748" y="944"/>
                  <a:pt x="344723" y="31040"/>
                  <a:pt x="324969" y="31972"/>
                </a:cubicBezTo>
                <a:cubicBezTo>
                  <a:pt x="305215" y="32904"/>
                  <a:pt x="238965" y="5881"/>
                  <a:pt x="213713" y="5695"/>
                </a:cubicBezTo>
                <a:cubicBezTo>
                  <a:pt x="188461" y="5509"/>
                  <a:pt x="187809" y="31227"/>
                  <a:pt x="173459" y="30854"/>
                </a:cubicBezTo>
                <a:cubicBezTo>
                  <a:pt x="159109" y="30481"/>
                  <a:pt x="146437" y="3925"/>
                  <a:pt x="127615" y="3459"/>
                </a:cubicBezTo>
                <a:cubicBezTo>
                  <a:pt x="108793" y="2993"/>
                  <a:pt x="78603" y="27592"/>
                  <a:pt x="60526" y="28058"/>
                </a:cubicBezTo>
                <a:cubicBezTo>
                  <a:pt x="42449" y="28524"/>
                  <a:pt x="26049" y="9888"/>
                  <a:pt x="19154" y="6254"/>
                </a:cubicBezTo>
              </a:path>
            </a:pathLst>
          </a:custGeom>
          <a:noFill/>
          <a:ln w="9525" cap="flat" cmpd="sng">
            <a:solidFill>
              <a:srgbClr val="E69138"/>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9"/>
        <p:cNvGrpSpPr/>
        <p:nvPr/>
      </p:nvGrpSpPr>
      <p:grpSpPr>
        <a:xfrm>
          <a:off x="0" y="0"/>
          <a:ext cx="0" cy="0"/>
          <a:chOff x="0" y="0"/>
          <a:chExt cx="0" cy="0"/>
        </a:xfrm>
      </p:grpSpPr>
      <p:sp>
        <p:nvSpPr>
          <p:cNvPr id="350" name="Google Shape;350;p49"/>
          <p:cNvSpPr txBox="1">
            <a:spLocks noGrp="1"/>
          </p:cNvSpPr>
          <p:nvPr>
            <p:ph type="title"/>
          </p:nvPr>
        </p:nvSpPr>
        <p:spPr>
          <a:xfrm>
            <a:off x="646650" y="391350"/>
            <a:ext cx="78507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Kendi Sitemizi ve Rakip Siteleri Analiz Etmek</a:t>
            </a:r>
            <a:endParaRPr/>
          </a:p>
        </p:txBody>
      </p:sp>
      <p:sp>
        <p:nvSpPr>
          <p:cNvPr id="351" name="Google Shape;351;p49"/>
          <p:cNvSpPr txBox="1">
            <a:spLocks noGrp="1"/>
          </p:cNvSpPr>
          <p:nvPr>
            <p:ph type="body" idx="1"/>
          </p:nvPr>
        </p:nvSpPr>
        <p:spPr>
          <a:xfrm>
            <a:off x="311700" y="1152475"/>
            <a:ext cx="8520600" cy="37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b="1"/>
              <a:t>MozBar </a:t>
            </a:r>
            <a:r>
              <a:rPr lang="tr"/>
              <a:t>ile kendiniz ve rakip sitelerin domain ve sayfa otoritelerini görebilirsiniz. Örneğin:</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r>
              <a:rPr lang="tr"/>
              <a:t>Görüldüğü üzere Kimi, rakip bir sayfada hem domain hem sayfa otoritesinde geride. </a:t>
            </a:r>
            <a:r>
              <a:rPr lang="tr" b="1"/>
              <a:t>Moz </a:t>
            </a:r>
            <a:r>
              <a:rPr lang="tr"/>
              <a:t>spam scorumuzu bizim spam scorumuzu birkaç kez denememe  rağmen hesaplayamadı.</a:t>
            </a:r>
            <a:endParaRPr/>
          </a:p>
          <a:p>
            <a:pPr marL="0" lvl="0" indent="0" algn="l" rtl="0">
              <a:spcBef>
                <a:spcPts val="1200"/>
              </a:spcBef>
              <a:spcAft>
                <a:spcPts val="1200"/>
              </a:spcAft>
              <a:buNone/>
            </a:pPr>
            <a:endParaRPr/>
          </a:p>
        </p:txBody>
      </p:sp>
      <p:pic>
        <p:nvPicPr>
          <p:cNvPr id="352" name="Google Shape;352;p49"/>
          <p:cNvPicPr preferRelativeResize="0"/>
          <p:nvPr/>
        </p:nvPicPr>
        <p:blipFill>
          <a:blip r:embed="rId3">
            <a:alphaModFix/>
          </a:blip>
          <a:stretch>
            <a:fillRect/>
          </a:stretch>
        </p:blipFill>
        <p:spPr>
          <a:xfrm>
            <a:off x="459875" y="2137125"/>
            <a:ext cx="6638891" cy="434625"/>
          </a:xfrm>
          <a:prstGeom prst="rect">
            <a:avLst/>
          </a:prstGeom>
          <a:noFill/>
          <a:ln>
            <a:noFill/>
          </a:ln>
        </p:spPr>
      </p:pic>
      <p:sp>
        <p:nvSpPr>
          <p:cNvPr id="353" name="Google Shape;353;p49"/>
          <p:cNvSpPr txBox="1"/>
          <p:nvPr/>
        </p:nvSpPr>
        <p:spPr>
          <a:xfrm>
            <a:off x="7323900" y="2152450"/>
            <a:ext cx="1173600" cy="4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a:latin typeface="Lato"/>
                <a:ea typeface="Lato"/>
                <a:cs typeface="Lato"/>
                <a:sym typeface="Lato"/>
              </a:rPr>
              <a:t>KiMİ</a:t>
            </a:r>
            <a:endParaRPr>
              <a:latin typeface="Lato"/>
              <a:ea typeface="Lato"/>
              <a:cs typeface="Lato"/>
              <a:sym typeface="Lato"/>
            </a:endParaRPr>
          </a:p>
        </p:txBody>
      </p:sp>
      <p:pic>
        <p:nvPicPr>
          <p:cNvPr id="354" name="Google Shape;354;p49"/>
          <p:cNvPicPr preferRelativeResize="0"/>
          <p:nvPr/>
        </p:nvPicPr>
        <p:blipFill>
          <a:blip r:embed="rId4">
            <a:alphaModFix/>
          </a:blip>
          <a:stretch>
            <a:fillRect/>
          </a:stretch>
        </p:blipFill>
        <p:spPr>
          <a:xfrm>
            <a:off x="459875" y="2891875"/>
            <a:ext cx="6965747" cy="434700"/>
          </a:xfrm>
          <a:prstGeom prst="rect">
            <a:avLst/>
          </a:prstGeom>
          <a:noFill/>
          <a:ln>
            <a:noFill/>
          </a:ln>
        </p:spPr>
      </p:pic>
      <p:sp>
        <p:nvSpPr>
          <p:cNvPr id="355" name="Google Shape;355;p49"/>
          <p:cNvSpPr txBox="1"/>
          <p:nvPr/>
        </p:nvSpPr>
        <p:spPr>
          <a:xfrm>
            <a:off x="7603425" y="2949125"/>
            <a:ext cx="1173600" cy="37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a:latin typeface="Lato"/>
                <a:ea typeface="Lato"/>
                <a:cs typeface="Lato"/>
                <a:sym typeface="Lato"/>
              </a:rPr>
              <a:t>Yeppuu</a:t>
            </a:r>
            <a:endParaRPr>
              <a:latin typeface="Lato"/>
              <a:ea typeface="Lato"/>
              <a:cs typeface="Lato"/>
              <a:sym typeface="Lato"/>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59"/>
        <p:cNvGrpSpPr/>
        <p:nvPr/>
      </p:nvGrpSpPr>
      <p:grpSpPr>
        <a:xfrm>
          <a:off x="0" y="0"/>
          <a:ext cx="0" cy="0"/>
          <a:chOff x="0" y="0"/>
          <a:chExt cx="0" cy="0"/>
        </a:xfrm>
      </p:grpSpPr>
      <p:sp>
        <p:nvSpPr>
          <p:cNvPr id="360" name="Google Shape;360;p50"/>
          <p:cNvSpPr txBox="1">
            <a:spLocks noGrp="1"/>
          </p:cNvSpPr>
          <p:nvPr>
            <p:ph type="title"/>
          </p:nvPr>
        </p:nvSpPr>
        <p:spPr>
          <a:xfrm>
            <a:off x="2197950" y="391350"/>
            <a:ext cx="4748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Anahtar Kelime Araştıması</a:t>
            </a:r>
            <a:endParaRPr/>
          </a:p>
        </p:txBody>
      </p:sp>
      <p:sp>
        <p:nvSpPr>
          <p:cNvPr id="361" name="Google Shape;361;p50"/>
          <p:cNvSpPr txBox="1">
            <a:spLocks noGrp="1"/>
          </p:cNvSpPr>
          <p:nvPr>
            <p:ph type="body" idx="1"/>
          </p:nvPr>
        </p:nvSpPr>
        <p:spPr>
          <a:xfrm>
            <a:off x="311700" y="1152475"/>
            <a:ext cx="8520600" cy="37674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1200"/>
              </a:spcAft>
              <a:buNone/>
            </a:pPr>
            <a:r>
              <a:rPr lang="tr"/>
              <a:t>Kimi gibi nispeten ufak yapıda bir organizasyonda çalışıyorsak. Önemli olan yüksek rekabet oranlı zor kelimeleri hedeflemek değil hem daha düşük rekabeti olan hem de sayfamıza trafik çekebilecek kelimeleri hedeflemektir. Aylık 170 kişi dahi olsa bu bizim için kardır. Anasayfa ve Etkinlik sayfaları için konseptimiz gereği  “Anime”, “Cosplay” gibi yüksek rekabetli kelimeleri kullanmak durumundayız. Şöyle de bir şey var ki biz  website tarafında blog ve anket üzerine yoğunlaşıyoruz ve etkinlik olduğu zaman çekilen tüm fotorafları galeri halinde orada yayınlıyoruz. Tüm yazarlar ve test hazırlayanlar konseptimiz çerçevesinde ne isterse onu yazıyor veya hazırlıyor. Popüler içerik kadar çokça niş içerik de üretiyoruz. Ben bizimki gibi bir organizasyonda insanları seo uğruna sürekli popüler içerik yazmaya itmenin sağlıklı olacağını düşünmüyorum bu yüzden anahtar kelimeler konusunda doğru yolda olduğumuz kanaatindeyim. Yine de anahtar kelime araştırması için kullanabileceğimiz birkaç platform göstereceğim.</a:t>
            </a:r>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65"/>
        <p:cNvGrpSpPr/>
        <p:nvPr/>
      </p:nvGrpSpPr>
      <p:grpSpPr>
        <a:xfrm>
          <a:off x="0" y="0"/>
          <a:ext cx="0" cy="0"/>
          <a:chOff x="0" y="0"/>
          <a:chExt cx="0" cy="0"/>
        </a:xfrm>
      </p:grpSpPr>
      <p:sp>
        <p:nvSpPr>
          <p:cNvPr id="366" name="Google Shape;366;p51"/>
          <p:cNvSpPr txBox="1">
            <a:spLocks noGrp="1"/>
          </p:cNvSpPr>
          <p:nvPr>
            <p:ph type="title"/>
          </p:nvPr>
        </p:nvSpPr>
        <p:spPr>
          <a:xfrm>
            <a:off x="2009400" y="377375"/>
            <a:ext cx="51252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Anahtar Kelime Planlayıcılar</a:t>
            </a:r>
            <a:endParaRPr/>
          </a:p>
        </p:txBody>
      </p:sp>
      <p:pic>
        <p:nvPicPr>
          <p:cNvPr id="367" name="Google Shape;367;p51"/>
          <p:cNvPicPr preferRelativeResize="0"/>
          <p:nvPr/>
        </p:nvPicPr>
        <p:blipFill>
          <a:blip r:embed="rId3">
            <a:alphaModFix/>
          </a:blip>
          <a:stretch>
            <a:fillRect/>
          </a:stretch>
        </p:blipFill>
        <p:spPr>
          <a:xfrm rot="-256584">
            <a:off x="740751" y="2040475"/>
            <a:ext cx="2334250" cy="2910050"/>
          </a:xfrm>
          <a:prstGeom prst="rect">
            <a:avLst/>
          </a:prstGeom>
          <a:noFill/>
          <a:ln>
            <a:noFill/>
          </a:ln>
        </p:spPr>
      </p:pic>
      <p:pic>
        <p:nvPicPr>
          <p:cNvPr id="368" name="Google Shape;368;p51"/>
          <p:cNvPicPr preferRelativeResize="0"/>
          <p:nvPr/>
        </p:nvPicPr>
        <p:blipFill>
          <a:blip r:embed="rId4">
            <a:alphaModFix/>
          </a:blip>
          <a:stretch>
            <a:fillRect/>
          </a:stretch>
        </p:blipFill>
        <p:spPr>
          <a:xfrm rot="370562">
            <a:off x="6097373" y="2219923"/>
            <a:ext cx="2602504" cy="2602504"/>
          </a:xfrm>
          <a:prstGeom prst="rect">
            <a:avLst/>
          </a:prstGeom>
          <a:noFill/>
          <a:ln>
            <a:noFill/>
          </a:ln>
        </p:spPr>
      </p:pic>
      <p:sp>
        <p:nvSpPr>
          <p:cNvPr id="369" name="Google Shape;369;p51"/>
          <p:cNvSpPr txBox="1"/>
          <p:nvPr/>
        </p:nvSpPr>
        <p:spPr>
          <a:xfrm>
            <a:off x="405325" y="1090200"/>
            <a:ext cx="2867400" cy="7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tr" sz="1800">
                <a:latin typeface="Lato"/>
                <a:ea typeface="Lato"/>
                <a:cs typeface="Lato"/>
                <a:sym typeface="Lato"/>
              </a:rPr>
              <a:t>Google Ads anahtar kelime planlayıcı</a:t>
            </a:r>
            <a:endParaRPr sz="1800">
              <a:latin typeface="Lato"/>
              <a:ea typeface="Lato"/>
              <a:cs typeface="Lato"/>
              <a:sym typeface="Lato"/>
            </a:endParaRPr>
          </a:p>
        </p:txBody>
      </p:sp>
      <p:sp>
        <p:nvSpPr>
          <p:cNvPr id="370" name="Google Shape;370;p51"/>
          <p:cNvSpPr txBox="1"/>
          <p:nvPr/>
        </p:nvSpPr>
        <p:spPr>
          <a:xfrm>
            <a:off x="6177800" y="1271900"/>
            <a:ext cx="2250300" cy="51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latin typeface="Lato"/>
                <a:ea typeface="Lato"/>
                <a:cs typeface="Lato"/>
                <a:sym typeface="Lato"/>
              </a:rPr>
              <a:t>Ubersuggest</a:t>
            </a:r>
            <a:endParaRPr sz="1800">
              <a:latin typeface="Lato"/>
              <a:ea typeface="Lato"/>
              <a:cs typeface="Lato"/>
              <a:sym typeface="Lato"/>
            </a:endParaRPr>
          </a:p>
        </p:txBody>
      </p:sp>
      <p:sp>
        <p:nvSpPr>
          <p:cNvPr id="371" name="Google Shape;371;p51"/>
          <p:cNvSpPr/>
          <p:nvPr/>
        </p:nvSpPr>
        <p:spPr>
          <a:xfrm>
            <a:off x="3180238" y="1790000"/>
            <a:ext cx="2697550" cy="3019000"/>
          </a:xfrm>
          <a:custGeom>
            <a:avLst/>
            <a:gdLst/>
            <a:ahLst/>
            <a:cxnLst/>
            <a:rect l="l" t="t" r="r" b="b"/>
            <a:pathLst>
              <a:path w="107902" h="120760" extrusionOk="0">
                <a:moveTo>
                  <a:pt x="29072" y="13976"/>
                </a:moveTo>
                <a:lnTo>
                  <a:pt x="35781" y="13976"/>
                </a:lnTo>
                <a:lnTo>
                  <a:pt x="105665" y="45844"/>
                </a:lnTo>
                <a:lnTo>
                  <a:pt x="11181" y="38017"/>
                </a:lnTo>
                <a:lnTo>
                  <a:pt x="83861" y="72120"/>
                </a:lnTo>
                <a:lnTo>
                  <a:pt x="50876" y="86656"/>
                </a:lnTo>
                <a:lnTo>
                  <a:pt x="64294" y="8386"/>
                </a:lnTo>
                <a:lnTo>
                  <a:pt x="86657" y="100633"/>
                </a:lnTo>
                <a:lnTo>
                  <a:pt x="41372" y="114051"/>
                </a:lnTo>
                <a:lnTo>
                  <a:pt x="26836" y="64293"/>
                </a:lnTo>
                <a:lnTo>
                  <a:pt x="70443" y="120201"/>
                </a:lnTo>
                <a:lnTo>
                  <a:pt x="102870" y="29072"/>
                </a:lnTo>
                <a:lnTo>
                  <a:pt x="34663" y="7827"/>
                </a:lnTo>
                <a:lnTo>
                  <a:pt x="30749" y="42489"/>
                </a:lnTo>
                <a:lnTo>
                  <a:pt x="83861" y="25717"/>
                </a:lnTo>
                <a:lnTo>
                  <a:pt x="86657" y="0"/>
                </a:lnTo>
                <a:lnTo>
                  <a:pt x="93366" y="83302"/>
                </a:lnTo>
                <a:lnTo>
                  <a:pt x="104547" y="82184"/>
                </a:lnTo>
                <a:lnTo>
                  <a:pt x="96720" y="105665"/>
                </a:lnTo>
                <a:lnTo>
                  <a:pt x="79389" y="120760"/>
                </a:lnTo>
                <a:lnTo>
                  <a:pt x="41931" y="120201"/>
                </a:lnTo>
                <a:lnTo>
                  <a:pt x="22363" y="90011"/>
                </a:lnTo>
                <a:lnTo>
                  <a:pt x="51435" y="52553"/>
                </a:lnTo>
                <a:lnTo>
                  <a:pt x="53112" y="116287"/>
                </a:lnTo>
                <a:lnTo>
                  <a:pt x="24599" y="46403"/>
                </a:lnTo>
                <a:lnTo>
                  <a:pt x="19008" y="5031"/>
                </a:lnTo>
                <a:lnTo>
                  <a:pt x="78830" y="21244"/>
                </a:lnTo>
                <a:lnTo>
                  <a:pt x="68766" y="73798"/>
                </a:lnTo>
                <a:lnTo>
                  <a:pt x="63735" y="109579"/>
                </a:lnTo>
                <a:lnTo>
                  <a:pt x="31308" y="111256"/>
                </a:lnTo>
                <a:lnTo>
                  <a:pt x="23481" y="60939"/>
                </a:lnTo>
                <a:lnTo>
                  <a:pt x="7827" y="58144"/>
                </a:lnTo>
                <a:lnTo>
                  <a:pt x="30190" y="54789"/>
                </a:lnTo>
                <a:lnTo>
                  <a:pt x="0" y="44726"/>
                </a:lnTo>
                <a:lnTo>
                  <a:pt x="52553" y="41371"/>
                </a:lnTo>
                <a:lnTo>
                  <a:pt x="1677" y="31308"/>
                </a:lnTo>
                <a:lnTo>
                  <a:pt x="48640" y="26276"/>
                </a:lnTo>
                <a:lnTo>
                  <a:pt x="7827" y="71002"/>
                </a:lnTo>
                <a:lnTo>
                  <a:pt x="56467" y="86097"/>
                </a:lnTo>
                <a:lnTo>
                  <a:pt x="34104" y="95602"/>
                </a:lnTo>
                <a:lnTo>
                  <a:pt x="107902" y="86097"/>
                </a:lnTo>
                <a:lnTo>
                  <a:pt x="101752" y="71561"/>
                </a:lnTo>
              </a:path>
            </a:pathLst>
          </a:custGeom>
          <a:noFill/>
          <a:ln w="9525" cap="flat" cmpd="sng">
            <a:solidFill>
              <a:schemeClr val="accent5"/>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Planlamaya geçmeden önce</a:t>
            </a:r>
            <a:endParaRPr/>
          </a:p>
        </p:txBody>
      </p:sp>
      <p:sp>
        <p:nvSpPr>
          <p:cNvPr id="89" name="Google Shape;89;p16"/>
          <p:cNvSpPr txBox="1">
            <a:spLocks noGrp="1"/>
          </p:cNvSpPr>
          <p:nvPr>
            <p:ph type="body" idx="1"/>
          </p:nvPr>
        </p:nvSpPr>
        <p:spPr>
          <a:xfrm>
            <a:off x="311700" y="1152475"/>
            <a:ext cx="1980600" cy="38232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852"/>
              <a:buNone/>
            </a:pPr>
            <a:r>
              <a:rPr lang="tr" sz="1495"/>
              <a:t>Etkinlik gelirlerinin çoğu bir sonraki etkinliği yapmak için kullanıldığı için kurucular ekibe parasal anlamda bir pay veremiyor. Fakat ben burada bir bütçe ile çalışmak adına kendimi şirketin dijital pazarlamacısı olarak görüp hayali bir bütçe ile plan yapacağım.  </a:t>
            </a:r>
            <a:endParaRPr sz="1495"/>
          </a:p>
          <a:p>
            <a:pPr marL="0" lvl="0" indent="0" algn="l" rtl="0">
              <a:lnSpc>
                <a:spcPct val="105000"/>
              </a:lnSpc>
              <a:spcBef>
                <a:spcPts val="1200"/>
              </a:spcBef>
              <a:spcAft>
                <a:spcPts val="1200"/>
              </a:spcAft>
              <a:buSzPts val="852"/>
              <a:buNone/>
            </a:pPr>
            <a:endParaRPr sz="1295"/>
          </a:p>
        </p:txBody>
      </p:sp>
      <p:pic>
        <p:nvPicPr>
          <p:cNvPr id="90" name="Google Shape;90;p16"/>
          <p:cNvPicPr preferRelativeResize="0"/>
          <p:nvPr/>
        </p:nvPicPr>
        <p:blipFill>
          <a:blip r:embed="rId3">
            <a:alphaModFix/>
          </a:blip>
          <a:stretch>
            <a:fillRect/>
          </a:stretch>
        </p:blipFill>
        <p:spPr>
          <a:xfrm>
            <a:off x="2453225" y="1152475"/>
            <a:ext cx="6617751" cy="3714825"/>
          </a:xfrm>
          <a:prstGeom prst="rect">
            <a:avLst/>
          </a:prstGeom>
          <a:noFill/>
          <a:ln>
            <a:noFill/>
          </a:ln>
        </p:spPr>
      </p:pic>
      <p:sp>
        <p:nvSpPr>
          <p:cNvPr id="91" name="Google Shape;91;p16"/>
          <p:cNvSpPr/>
          <p:nvPr/>
        </p:nvSpPr>
        <p:spPr>
          <a:xfrm>
            <a:off x="52298" y="1034994"/>
            <a:ext cx="2417700" cy="3786100"/>
          </a:xfrm>
          <a:custGeom>
            <a:avLst/>
            <a:gdLst/>
            <a:ahLst/>
            <a:cxnLst/>
            <a:rect l="l" t="t" r="r" b="b"/>
            <a:pathLst>
              <a:path w="96708" h="151444" extrusionOk="0">
                <a:moveTo>
                  <a:pt x="7971" y="19539"/>
                </a:moveTo>
                <a:cubicBezTo>
                  <a:pt x="7971" y="13871"/>
                  <a:pt x="10421" y="6235"/>
                  <a:pt x="15798" y="4444"/>
                </a:cubicBezTo>
                <a:cubicBezTo>
                  <a:pt x="21105" y="2676"/>
                  <a:pt x="26977" y="5003"/>
                  <a:pt x="32571" y="5003"/>
                </a:cubicBezTo>
                <a:cubicBezTo>
                  <a:pt x="40976" y="5003"/>
                  <a:pt x="49926" y="3557"/>
                  <a:pt x="57729" y="6681"/>
                </a:cubicBezTo>
                <a:cubicBezTo>
                  <a:pt x="66293" y="10109"/>
                  <a:pt x="79762" y="3088"/>
                  <a:pt x="85124" y="10594"/>
                </a:cubicBezTo>
                <a:cubicBezTo>
                  <a:pt x="92661" y="21146"/>
                  <a:pt x="87614" y="36454"/>
                  <a:pt x="90156" y="49170"/>
                </a:cubicBezTo>
                <a:cubicBezTo>
                  <a:pt x="92861" y="62698"/>
                  <a:pt x="94620" y="77158"/>
                  <a:pt x="91274" y="90542"/>
                </a:cubicBezTo>
                <a:cubicBezTo>
                  <a:pt x="89616" y="97175"/>
                  <a:pt x="86464" y="103405"/>
                  <a:pt x="85124" y="110110"/>
                </a:cubicBezTo>
                <a:cubicBezTo>
                  <a:pt x="83061" y="120428"/>
                  <a:pt x="80262" y="131739"/>
                  <a:pt x="72824" y="139182"/>
                </a:cubicBezTo>
                <a:cubicBezTo>
                  <a:pt x="68223" y="143786"/>
                  <a:pt x="59991" y="141596"/>
                  <a:pt x="53816" y="143654"/>
                </a:cubicBezTo>
                <a:cubicBezTo>
                  <a:pt x="38312" y="148822"/>
                  <a:pt x="11244" y="152678"/>
                  <a:pt x="5176" y="137504"/>
                </a:cubicBezTo>
                <a:cubicBezTo>
                  <a:pt x="446" y="125675"/>
                  <a:pt x="1262" y="112226"/>
                  <a:pt x="1262" y="99487"/>
                </a:cubicBezTo>
                <a:cubicBezTo>
                  <a:pt x="1262" y="81535"/>
                  <a:pt x="1841" y="63341"/>
                  <a:pt x="5735" y="45816"/>
                </a:cubicBezTo>
                <a:cubicBezTo>
                  <a:pt x="8187" y="34778"/>
                  <a:pt x="8550" y="23358"/>
                  <a:pt x="10767" y="12271"/>
                </a:cubicBezTo>
                <a:cubicBezTo>
                  <a:pt x="11450" y="8857"/>
                  <a:pt x="10259" y="3309"/>
                  <a:pt x="13562" y="2208"/>
                </a:cubicBezTo>
                <a:cubicBezTo>
                  <a:pt x="27922" y="-2579"/>
                  <a:pt x="44163" y="1891"/>
                  <a:pt x="58847" y="5562"/>
                </a:cubicBezTo>
                <a:cubicBezTo>
                  <a:pt x="65558" y="7240"/>
                  <a:pt x="72709" y="6103"/>
                  <a:pt x="79533" y="7240"/>
                </a:cubicBezTo>
                <a:cubicBezTo>
                  <a:pt x="82345" y="7709"/>
                  <a:pt x="86094" y="6727"/>
                  <a:pt x="87919" y="8917"/>
                </a:cubicBezTo>
                <a:cubicBezTo>
                  <a:pt x="91738" y="13500"/>
                  <a:pt x="88478" y="20841"/>
                  <a:pt x="88478" y="26807"/>
                </a:cubicBezTo>
                <a:cubicBezTo>
                  <a:pt x="88478" y="40225"/>
                  <a:pt x="88478" y="53643"/>
                  <a:pt x="88478" y="67061"/>
                </a:cubicBezTo>
                <a:cubicBezTo>
                  <a:pt x="88478" y="81215"/>
                  <a:pt x="86243" y="95562"/>
                  <a:pt x="81769" y="108991"/>
                </a:cubicBezTo>
                <a:cubicBezTo>
                  <a:pt x="79707" y="115182"/>
                  <a:pt x="83273" y="122369"/>
                  <a:pt x="81210" y="128559"/>
                </a:cubicBezTo>
                <a:cubicBezTo>
                  <a:pt x="78780" y="135849"/>
                  <a:pt x="73808" y="143595"/>
                  <a:pt x="66674" y="146450"/>
                </a:cubicBezTo>
                <a:cubicBezTo>
                  <a:pt x="57330" y="150190"/>
                  <a:pt x="46549" y="147009"/>
                  <a:pt x="36484" y="147009"/>
                </a:cubicBezTo>
                <a:cubicBezTo>
                  <a:pt x="26133" y="147009"/>
                  <a:pt x="12036" y="148353"/>
                  <a:pt x="6294" y="139741"/>
                </a:cubicBezTo>
                <a:cubicBezTo>
                  <a:pt x="-3322" y="125317"/>
                  <a:pt x="1933" y="104194"/>
                  <a:pt x="7412" y="87747"/>
                </a:cubicBezTo>
                <a:cubicBezTo>
                  <a:pt x="9474" y="81559"/>
                  <a:pt x="7412" y="74702"/>
                  <a:pt x="7412" y="68179"/>
                </a:cubicBezTo>
                <a:cubicBezTo>
                  <a:pt x="7412" y="59606"/>
                  <a:pt x="9093" y="50867"/>
                  <a:pt x="7412" y="42461"/>
                </a:cubicBezTo>
                <a:cubicBezTo>
                  <a:pt x="6294" y="36870"/>
                  <a:pt x="2940" y="31280"/>
                  <a:pt x="4058" y="25689"/>
                </a:cubicBezTo>
                <a:cubicBezTo>
                  <a:pt x="5337" y="19296"/>
                  <a:pt x="10504" y="14342"/>
                  <a:pt x="14121" y="8917"/>
                </a:cubicBezTo>
                <a:cubicBezTo>
                  <a:pt x="15729" y="6505"/>
                  <a:pt x="17428" y="3336"/>
                  <a:pt x="20271" y="2767"/>
                </a:cubicBezTo>
                <a:cubicBezTo>
                  <a:pt x="31601" y="501"/>
                  <a:pt x="43380" y="2767"/>
                  <a:pt x="54934" y="2767"/>
                </a:cubicBezTo>
                <a:cubicBezTo>
                  <a:pt x="63508" y="2767"/>
                  <a:pt x="72333" y="128"/>
                  <a:pt x="80651" y="2208"/>
                </a:cubicBezTo>
                <a:cubicBezTo>
                  <a:pt x="83594" y="2944"/>
                  <a:pt x="85240" y="6316"/>
                  <a:pt x="86801" y="8917"/>
                </a:cubicBezTo>
                <a:cubicBezTo>
                  <a:pt x="93853" y="20670"/>
                  <a:pt x="95187" y="35464"/>
                  <a:pt x="95187" y="49170"/>
                </a:cubicBezTo>
                <a:cubicBezTo>
                  <a:pt x="95187" y="62222"/>
                  <a:pt x="91642" y="75084"/>
                  <a:pt x="88478" y="87747"/>
                </a:cubicBezTo>
                <a:cubicBezTo>
                  <a:pt x="84729" y="102748"/>
                  <a:pt x="84132" y="119213"/>
                  <a:pt x="76179" y="132473"/>
                </a:cubicBezTo>
                <a:cubicBezTo>
                  <a:pt x="68112" y="145922"/>
                  <a:pt x="47695" y="148686"/>
                  <a:pt x="32012" y="148686"/>
                </a:cubicBezTo>
                <a:cubicBezTo>
                  <a:pt x="24176" y="148686"/>
                  <a:pt x="15806" y="150477"/>
                  <a:pt x="8530" y="147568"/>
                </a:cubicBezTo>
                <a:cubicBezTo>
                  <a:pt x="-232" y="144064"/>
                  <a:pt x="5909" y="128867"/>
                  <a:pt x="4058" y="119614"/>
                </a:cubicBezTo>
                <a:cubicBezTo>
                  <a:pt x="1636" y="107503"/>
                  <a:pt x="-1327" y="94897"/>
                  <a:pt x="703" y="82715"/>
                </a:cubicBezTo>
                <a:cubicBezTo>
                  <a:pt x="2041" y="74686"/>
                  <a:pt x="5438" y="67131"/>
                  <a:pt x="7412" y="59234"/>
                </a:cubicBezTo>
                <a:cubicBezTo>
                  <a:pt x="9548" y="50689"/>
                  <a:pt x="12993" y="41313"/>
                  <a:pt x="10208" y="32957"/>
                </a:cubicBezTo>
                <a:cubicBezTo>
                  <a:pt x="9146" y="29770"/>
                  <a:pt x="5276" y="27865"/>
                  <a:pt x="4617" y="24571"/>
                </a:cubicBezTo>
                <a:cubicBezTo>
                  <a:pt x="3283" y="17902"/>
                  <a:pt x="3890" y="9885"/>
                  <a:pt x="7971" y="4444"/>
                </a:cubicBezTo>
                <a:cubicBezTo>
                  <a:pt x="9552" y="2336"/>
                  <a:pt x="13163" y="3326"/>
                  <a:pt x="15798" y="3326"/>
                </a:cubicBezTo>
                <a:cubicBezTo>
                  <a:pt x="22321" y="3326"/>
                  <a:pt x="28843" y="3326"/>
                  <a:pt x="35366" y="3326"/>
                </a:cubicBezTo>
                <a:cubicBezTo>
                  <a:pt x="43941" y="3326"/>
                  <a:pt x="52509" y="2767"/>
                  <a:pt x="61084" y="2767"/>
                </a:cubicBezTo>
                <a:cubicBezTo>
                  <a:pt x="64252" y="2767"/>
                  <a:pt x="67754" y="1350"/>
                  <a:pt x="70588" y="2767"/>
                </a:cubicBezTo>
                <a:cubicBezTo>
                  <a:pt x="74602" y="4774"/>
                  <a:pt x="76916" y="9223"/>
                  <a:pt x="80651" y="11712"/>
                </a:cubicBezTo>
                <a:cubicBezTo>
                  <a:pt x="83848" y="13843"/>
                  <a:pt x="89556" y="12749"/>
                  <a:pt x="91274" y="16185"/>
                </a:cubicBezTo>
                <a:cubicBezTo>
                  <a:pt x="93466" y="20570"/>
                  <a:pt x="92817" y="25868"/>
                  <a:pt x="93510" y="30721"/>
                </a:cubicBezTo>
                <a:cubicBezTo>
                  <a:pt x="95281" y="43116"/>
                  <a:pt x="97551" y="55720"/>
                  <a:pt x="96305" y="68179"/>
                </a:cubicBezTo>
                <a:cubicBezTo>
                  <a:pt x="95316" y="78070"/>
                  <a:pt x="95362" y="88167"/>
                  <a:pt x="92951" y="97810"/>
                </a:cubicBezTo>
                <a:cubicBezTo>
                  <a:pt x="90097" y="109224"/>
                  <a:pt x="83940" y="120239"/>
                  <a:pt x="75620" y="128559"/>
                </a:cubicBezTo>
                <a:cubicBezTo>
                  <a:pt x="71303" y="132876"/>
                  <a:pt x="71194" y="140827"/>
                  <a:pt x="66115" y="144213"/>
                </a:cubicBezTo>
                <a:cubicBezTo>
                  <a:pt x="60816" y="147746"/>
                  <a:pt x="54404" y="149377"/>
                  <a:pt x="48225" y="150922"/>
                </a:cubicBezTo>
                <a:cubicBezTo>
                  <a:pt x="44051" y="151966"/>
                  <a:pt x="39625" y="150412"/>
                  <a:pt x="35366" y="149804"/>
                </a:cubicBezTo>
                <a:cubicBezTo>
                  <a:pt x="23815" y="148154"/>
                  <a:pt x="6888" y="145469"/>
                  <a:pt x="4058" y="134150"/>
                </a:cubicBezTo>
                <a:cubicBezTo>
                  <a:pt x="259" y="118954"/>
                  <a:pt x="8806" y="102548"/>
                  <a:pt x="5735" y="87188"/>
                </a:cubicBezTo>
                <a:cubicBezTo>
                  <a:pt x="3019" y="73605"/>
                  <a:pt x="-455" y="59480"/>
                  <a:pt x="1822" y="45816"/>
                </a:cubicBezTo>
                <a:cubicBezTo>
                  <a:pt x="3198" y="37558"/>
                  <a:pt x="9090" y="30148"/>
                  <a:pt x="9090" y="21776"/>
                </a:cubicBezTo>
              </a:path>
            </a:pathLst>
          </a:custGeom>
          <a:noFill/>
          <a:ln w="9525" cap="flat" cmpd="sng">
            <a:solidFill>
              <a:srgbClr val="FF0000"/>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75"/>
        <p:cNvGrpSpPr/>
        <p:nvPr/>
      </p:nvGrpSpPr>
      <p:grpSpPr>
        <a:xfrm>
          <a:off x="0" y="0"/>
          <a:ext cx="0" cy="0"/>
          <a:chOff x="0" y="0"/>
          <a:chExt cx="0" cy="0"/>
        </a:xfrm>
      </p:grpSpPr>
      <p:sp>
        <p:nvSpPr>
          <p:cNvPr id="376" name="Google Shape;376;p52"/>
          <p:cNvSpPr txBox="1">
            <a:spLocks noGrp="1"/>
          </p:cNvSpPr>
          <p:nvPr>
            <p:ph type="title"/>
          </p:nvPr>
        </p:nvSpPr>
        <p:spPr>
          <a:xfrm>
            <a:off x="2114100" y="391350"/>
            <a:ext cx="49158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Site Hızı Ölçme Araçlarımız</a:t>
            </a:r>
            <a:endParaRPr/>
          </a:p>
        </p:txBody>
      </p:sp>
      <p:pic>
        <p:nvPicPr>
          <p:cNvPr id="377" name="Google Shape;377;p52"/>
          <p:cNvPicPr preferRelativeResize="0"/>
          <p:nvPr/>
        </p:nvPicPr>
        <p:blipFill>
          <a:blip r:embed="rId3">
            <a:alphaModFix/>
          </a:blip>
          <a:stretch>
            <a:fillRect/>
          </a:stretch>
        </p:blipFill>
        <p:spPr>
          <a:xfrm rot="-429431">
            <a:off x="340921" y="2472533"/>
            <a:ext cx="4131859" cy="2160359"/>
          </a:xfrm>
          <a:prstGeom prst="rect">
            <a:avLst/>
          </a:prstGeom>
          <a:noFill/>
          <a:ln>
            <a:noFill/>
          </a:ln>
        </p:spPr>
      </p:pic>
      <p:pic>
        <p:nvPicPr>
          <p:cNvPr id="378" name="Google Shape;378;p52"/>
          <p:cNvPicPr preferRelativeResize="0"/>
          <p:nvPr/>
        </p:nvPicPr>
        <p:blipFill>
          <a:blip r:embed="rId4">
            <a:alphaModFix/>
          </a:blip>
          <a:stretch>
            <a:fillRect/>
          </a:stretch>
        </p:blipFill>
        <p:spPr>
          <a:xfrm rot="739470">
            <a:off x="6248476" y="2522138"/>
            <a:ext cx="2061150" cy="2061150"/>
          </a:xfrm>
          <a:prstGeom prst="rect">
            <a:avLst/>
          </a:prstGeom>
          <a:noFill/>
          <a:ln>
            <a:noFill/>
          </a:ln>
        </p:spPr>
      </p:pic>
      <p:sp>
        <p:nvSpPr>
          <p:cNvPr id="379" name="Google Shape;379;p52"/>
          <p:cNvSpPr txBox="1"/>
          <p:nvPr/>
        </p:nvSpPr>
        <p:spPr>
          <a:xfrm>
            <a:off x="562300" y="1490400"/>
            <a:ext cx="1646100" cy="6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u="sng">
                <a:latin typeface="Lato"/>
                <a:ea typeface="Lato"/>
                <a:cs typeface="Lato"/>
                <a:sym typeface="Lato"/>
              </a:rPr>
              <a:t>GTmetrix</a:t>
            </a:r>
            <a:endParaRPr sz="1800" u="sng">
              <a:latin typeface="Lato"/>
              <a:ea typeface="Lato"/>
              <a:cs typeface="Lato"/>
              <a:sym typeface="Lato"/>
            </a:endParaRPr>
          </a:p>
        </p:txBody>
      </p:sp>
      <p:sp>
        <p:nvSpPr>
          <p:cNvPr id="380" name="Google Shape;380;p52"/>
          <p:cNvSpPr txBox="1"/>
          <p:nvPr/>
        </p:nvSpPr>
        <p:spPr>
          <a:xfrm>
            <a:off x="5663175" y="1597450"/>
            <a:ext cx="3388500" cy="6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u="sng">
                <a:latin typeface="Lato"/>
                <a:ea typeface="Lato"/>
                <a:cs typeface="Lato"/>
                <a:sym typeface="Lato"/>
              </a:rPr>
              <a:t>Google Pagespeed Insights</a:t>
            </a:r>
            <a:endParaRPr sz="1800" u="sng">
              <a:latin typeface="Lato"/>
              <a:ea typeface="Lato"/>
              <a:cs typeface="Lato"/>
              <a:sym typeface="Lato"/>
            </a:endParaRPr>
          </a:p>
        </p:txBody>
      </p:sp>
      <p:sp>
        <p:nvSpPr>
          <p:cNvPr id="381" name="Google Shape;381;p52"/>
          <p:cNvSpPr/>
          <p:nvPr/>
        </p:nvSpPr>
        <p:spPr>
          <a:xfrm>
            <a:off x="5730005" y="2023276"/>
            <a:ext cx="2947350" cy="2858600"/>
          </a:xfrm>
          <a:custGeom>
            <a:avLst/>
            <a:gdLst/>
            <a:ahLst/>
            <a:cxnLst/>
            <a:rect l="l" t="t" r="r" b="b"/>
            <a:pathLst>
              <a:path w="117894" h="114344" extrusionOk="0">
                <a:moveTo>
                  <a:pt x="25739" y="8828"/>
                </a:moveTo>
                <a:cubicBezTo>
                  <a:pt x="26875" y="8002"/>
                  <a:pt x="36255" y="-446"/>
                  <a:pt x="36920" y="441"/>
                </a:cubicBezTo>
                <a:cubicBezTo>
                  <a:pt x="38021" y="1910"/>
                  <a:pt x="37345" y="5171"/>
                  <a:pt x="39156" y="5473"/>
                </a:cubicBezTo>
                <a:cubicBezTo>
                  <a:pt x="41546" y="5871"/>
                  <a:pt x="44005" y="5607"/>
                  <a:pt x="46424" y="5473"/>
                </a:cubicBezTo>
                <a:cubicBezTo>
                  <a:pt x="50150" y="5266"/>
                  <a:pt x="54406" y="2994"/>
                  <a:pt x="57606" y="4914"/>
                </a:cubicBezTo>
                <a:cubicBezTo>
                  <a:pt x="60865" y="6870"/>
                  <a:pt x="57734" y="12933"/>
                  <a:pt x="59842" y="16096"/>
                </a:cubicBezTo>
                <a:cubicBezTo>
                  <a:pt x="60823" y="17567"/>
                  <a:pt x="63322" y="15265"/>
                  <a:pt x="64874" y="14418"/>
                </a:cubicBezTo>
                <a:cubicBezTo>
                  <a:pt x="69638" y="11819"/>
                  <a:pt x="75380" y="8230"/>
                  <a:pt x="80528" y="9946"/>
                </a:cubicBezTo>
                <a:cubicBezTo>
                  <a:pt x="85035" y="11448"/>
                  <a:pt x="86491" y="18519"/>
                  <a:pt x="91150" y="19450"/>
                </a:cubicBezTo>
                <a:cubicBezTo>
                  <a:pt x="94754" y="20171"/>
                  <a:pt x="98616" y="10801"/>
                  <a:pt x="100655" y="13859"/>
                </a:cubicBezTo>
                <a:cubicBezTo>
                  <a:pt x="104035" y="18929"/>
                  <a:pt x="102473" y="27907"/>
                  <a:pt x="107923" y="30632"/>
                </a:cubicBezTo>
                <a:cubicBezTo>
                  <a:pt x="110423" y="31882"/>
                  <a:pt x="114285" y="22826"/>
                  <a:pt x="114632" y="25600"/>
                </a:cubicBezTo>
                <a:cubicBezTo>
                  <a:pt x="115604" y="33375"/>
                  <a:pt x="119254" y="42072"/>
                  <a:pt x="115750" y="49081"/>
                </a:cubicBezTo>
                <a:cubicBezTo>
                  <a:pt x="112919" y="54743"/>
                  <a:pt x="104023" y="56829"/>
                  <a:pt x="102891" y="63058"/>
                </a:cubicBezTo>
                <a:cubicBezTo>
                  <a:pt x="101529" y="70549"/>
                  <a:pt x="111277" y="76690"/>
                  <a:pt x="111277" y="84303"/>
                </a:cubicBezTo>
                <a:cubicBezTo>
                  <a:pt x="111277" y="85307"/>
                  <a:pt x="110250" y="82507"/>
                  <a:pt x="110159" y="81507"/>
                </a:cubicBezTo>
                <a:cubicBezTo>
                  <a:pt x="109821" y="77791"/>
                  <a:pt x="110452" y="74048"/>
                  <a:pt x="110718" y="70326"/>
                </a:cubicBezTo>
                <a:cubicBezTo>
                  <a:pt x="111127" y="64600"/>
                  <a:pt x="112499" y="58884"/>
                  <a:pt x="114632" y="53554"/>
                </a:cubicBezTo>
                <a:cubicBezTo>
                  <a:pt x="115793" y="50653"/>
                  <a:pt x="115218" y="46817"/>
                  <a:pt x="117427" y="44608"/>
                </a:cubicBezTo>
                <a:cubicBezTo>
                  <a:pt x="118771" y="43264"/>
                  <a:pt x="116831" y="48372"/>
                  <a:pt x="116309" y="50199"/>
                </a:cubicBezTo>
                <a:cubicBezTo>
                  <a:pt x="115289" y="53770"/>
                  <a:pt x="113974" y="57252"/>
                  <a:pt x="112954" y="60822"/>
                </a:cubicBezTo>
                <a:cubicBezTo>
                  <a:pt x="110224" y="70374"/>
                  <a:pt x="107173" y="80267"/>
                  <a:pt x="101214" y="88216"/>
                </a:cubicBezTo>
                <a:cubicBezTo>
                  <a:pt x="99800" y="90102"/>
                  <a:pt x="105224" y="93373"/>
                  <a:pt x="103450" y="94925"/>
                </a:cubicBezTo>
                <a:cubicBezTo>
                  <a:pt x="101189" y="96904"/>
                  <a:pt x="93956" y="96898"/>
                  <a:pt x="95623" y="99398"/>
                </a:cubicBezTo>
                <a:cubicBezTo>
                  <a:pt x="95626" y="99402"/>
                  <a:pt x="102270" y="107802"/>
                  <a:pt x="102332" y="107784"/>
                </a:cubicBezTo>
                <a:cubicBezTo>
                  <a:pt x="103984" y="107312"/>
                  <a:pt x="104471" y="102655"/>
                  <a:pt x="105686" y="103870"/>
                </a:cubicBezTo>
                <a:cubicBezTo>
                  <a:pt x="106748" y="104932"/>
                  <a:pt x="104389" y="106611"/>
                  <a:pt x="103450" y="107784"/>
                </a:cubicBezTo>
                <a:cubicBezTo>
                  <a:pt x="101804" y="109842"/>
                  <a:pt x="100495" y="113375"/>
                  <a:pt x="97859" y="113375"/>
                </a:cubicBezTo>
                <a:cubicBezTo>
                  <a:pt x="96024" y="113375"/>
                  <a:pt x="94656" y="110972"/>
                  <a:pt x="92828" y="111138"/>
                </a:cubicBezTo>
                <a:cubicBezTo>
                  <a:pt x="89097" y="111478"/>
                  <a:pt x="85200" y="113442"/>
                  <a:pt x="81646" y="112257"/>
                </a:cubicBezTo>
                <a:cubicBezTo>
                  <a:pt x="77916" y="111014"/>
                  <a:pt x="79012" y="100435"/>
                  <a:pt x="75496" y="102193"/>
                </a:cubicBezTo>
                <a:cubicBezTo>
                  <a:pt x="69794" y="105044"/>
                  <a:pt x="66260" y="116445"/>
                  <a:pt x="60401" y="113934"/>
                </a:cubicBezTo>
                <a:cubicBezTo>
                  <a:pt x="57129" y="112532"/>
                  <a:pt x="55913" y="108331"/>
                  <a:pt x="53133" y="106107"/>
                </a:cubicBezTo>
                <a:cubicBezTo>
                  <a:pt x="48311" y="102249"/>
                  <a:pt x="40739" y="108995"/>
                  <a:pt x="34684" y="107784"/>
                </a:cubicBezTo>
                <a:cubicBezTo>
                  <a:pt x="28482" y="106544"/>
                  <a:pt x="25738" y="98839"/>
                  <a:pt x="21266" y="94366"/>
                </a:cubicBezTo>
                <a:cubicBezTo>
                  <a:pt x="19121" y="92220"/>
                  <a:pt x="17011" y="103444"/>
                  <a:pt x="15116" y="101075"/>
                </a:cubicBezTo>
                <a:cubicBezTo>
                  <a:pt x="10836" y="95724"/>
                  <a:pt x="4105" y="92415"/>
                  <a:pt x="580" y="86539"/>
                </a:cubicBezTo>
                <a:cubicBezTo>
                  <a:pt x="-2607" y="81227"/>
                  <a:pt x="8121" y="75639"/>
                  <a:pt x="13998" y="73680"/>
                </a:cubicBezTo>
                <a:cubicBezTo>
                  <a:pt x="15345" y="73231"/>
                  <a:pt x="11461" y="72347"/>
                  <a:pt x="10084" y="72003"/>
                </a:cubicBezTo>
                <a:cubicBezTo>
                  <a:pt x="7254" y="71296"/>
                  <a:pt x="4421" y="66510"/>
                  <a:pt x="6171" y="64176"/>
                </a:cubicBezTo>
                <a:cubicBezTo>
                  <a:pt x="9171" y="60176"/>
                  <a:pt x="19589" y="62468"/>
                  <a:pt x="19589" y="57467"/>
                </a:cubicBezTo>
                <a:cubicBezTo>
                  <a:pt x="19589" y="55451"/>
                  <a:pt x="15536" y="55875"/>
                  <a:pt x="14557" y="54113"/>
                </a:cubicBezTo>
                <a:cubicBezTo>
                  <a:pt x="12112" y="49711"/>
                  <a:pt x="10977" y="43046"/>
                  <a:pt x="13998" y="39018"/>
                </a:cubicBezTo>
                <a:cubicBezTo>
                  <a:pt x="17334" y="34570"/>
                  <a:pt x="23297" y="32666"/>
                  <a:pt x="26857" y="28395"/>
                </a:cubicBezTo>
                <a:cubicBezTo>
                  <a:pt x="28249" y="26726"/>
                  <a:pt x="32154" y="23777"/>
                  <a:pt x="30211" y="22804"/>
                </a:cubicBezTo>
                <a:cubicBezTo>
                  <a:pt x="28711" y="22053"/>
                  <a:pt x="26110" y="24199"/>
                  <a:pt x="25179" y="22804"/>
                </a:cubicBezTo>
                <a:cubicBezTo>
                  <a:pt x="23411" y="20155"/>
                  <a:pt x="26768" y="16509"/>
                  <a:pt x="28534" y="13859"/>
                </a:cubicBezTo>
                <a:cubicBezTo>
                  <a:pt x="30530" y="10864"/>
                  <a:pt x="29902" y="6341"/>
                  <a:pt x="32447" y="3796"/>
                </a:cubicBezTo>
              </a:path>
            </a:pathLst>
          </a:custGeom>
          <a:noFill/>
          <a:ln w="9525" cap="flat" cmpd="sng">
            <a:solidFill>
              <a:srgbClr val="1155CC"/>
            </a:solidFill>
            <a:prstDash val="solid"/>
            <a:round/>
            <a:headEnd type="none" w="med" len="med"/>
            <a:tailEnd type="none" w="med" len="med"/>
          </a:ln>
        </p:spPr>
      </p:sp>
      <p:sp>
        <p:nvSpPr>
          <p:cNvPr id="382" name="Google Shape;382;p52"/>
          <p:cNvSpPr/>
          <p:nvPr/>
        </p:nvSpPr>
        <p:spPr>
          <a:xfrm>
            <a:off x="310905" y="2258846"/>
            <a:ext cx="4804650" cy="2199700"/>
          </a:xfrm>
          <a:custGeom>
            <a:avLst/>
            <a:gdLst/>
            <a:ahLst/>
            <a:cxnLst/>
            <a:rect l="l" t="t" r="r" b="b"/>
            <a:pathLst>
              <a:path w="192186" h="87988" extrusionOk="0">
                <a:moveTo>
                  <a:pt x="6573" y="44942"/>
                </a:moveTo>
                <a:cubicBezTo>
                  <a:pt x="24103" y="29917"/>
                  <a:pt x="45215" y="16340"/>
                  <a:pt x="68071" y="13075"/>
                </a:cubicBezTo>
                <a:cubicBezTo>
                  <a:pt x="90034" y="9937"/>
                  <a:pt x="113090" y="16636"/>
                  <a:pt x="133483" y="25375"/>
                </a:cubicBezTo>
                <a:cubicBezTo>
                  <a:pt x="139498" y="27952"/>
                  <a:pt x="146188" y="28950"/>
                  <a:pt x="151932" y="32084"/>
                </a:cubicBezTo>
                <a:cubicBezTo>
                  <a:pt x="156950" y="34822"/>
                  <a:pt x="148594" y="43043"/>
                  <a:pt x="146342" y="48297"/>
                </a:cubicBezTo>
                <a:cubicBezTo>
                  <a:pt x="144297" y="53069"/>
                  <a:pt x="143422" y="58381"/>
                  <a:pt x="140751" y="62833"/>
                </a:cubicBezTo>
                <a:cubicBezTo>
                  <a:pt x="135685" y="71277"/>
                  <a:pt x="124298" y="74034"/>
                  <a:pt x="115033" y="77369"/>
                </a:cubicBezTo>
                <a:cubicBezTo>
                  <a:pt x="91390" y="85879"/>
                  <a:pt x="64687" y="91019"/>
                  <a:pt x="40117" y="85755"/>
                </a:cubicBezTo>
                <a:cubicBezTo>
                  <a:pt x="29729" y="83529"/>
                  <a:pt x="16879" y="84882"/>
                  <a:pt x="9368" y="77369"/>
                </a:cubicBezTo>
                <a:cubicBezTo>
                  <a:pt x="6576" y="74576"/>
                  <a:pt x="6643" y="69953"/>
                  <a:pt x="5454" y="66187"/>
                </a:cubicBezTo>
                <a:cubicBezTo>
                  <a:pt x="3750" y="60791"/>
                  <a:pt x="1532" y="55523"/>
                  <a:pt x="423" y="49974"/>
                </a:cubicBezTo>
                <a:cubicBezTo>
                  <a:pt x="-2808" y="33817"/>
                  <a:pt x="18592" y="18386"/>
                  <a:pt x="34526" y="14193"/>
                </a:cubicBezTo>
                <a:cubicBezTo>
                  <a:pt x="43184" y="11915"/>
                  <a:pt x="52409" y="13075"/>
                  <a:pt x="61362" y="13075"/>
                </a:cubicBezTo>
                <a:cubicBezTo>
                  <a:pt x="78423" y="13075"/>
                  <a:pt x="95897" y="13764"/>
                  <a:pt x="112238" y="18666"/>
                </a:cubicBezTo>
                <a:cubicBezTo>
                  <a:pt x="116312" y="19888"/>
                  <a:pt x="119449" y="23289"/>
                  <a:pt x="123419" y="24816"/>
                </a:cubicBezTo>
                <a:cubicBezTo>
                  <a:pt x="133307" y="28620"/>
                  <a:pt x="144670" y="34891"/>
                  <a:pt x="148019" y="44942"/>
                </a:cubicBezTo>
                <a:cubicBezTo>
                  <a:pt x="153166" y="60389"/>
                  <a:pt x="137301" y="83453"/>
                  <a:pt x="121183" y="85755"/>
                </a:cubicBezTo>
                <a:cubicBezTo>
                  <a:pt x="113066" y="86914"/>
                  <a:pt x="104784" y="85755"/>
                  <a:pt x="96584" y="85755"/>
                </a:cubicBezTo>
                <a:cubicBezTo>
                  <a:pt x="76497" y="85755"/>
                  <a:pt x="55680" y="85242"/>
                  <a:pt x="36763" y="78487"/>
                </a:cubicBezTo>
                <a:cubicBezTo>
                  <a:pt x="32914" y="77113"/>
                  <a:pt x="31037" y="72645"/>
                  <a:pt x="28377" y="69542"/>
                </a:cubicBezTo>
                <a:cubicBezTo>
                  <a:pt x="24246" y="64723"/>
                  <a:pt x="17860" y="62154"/>
                  <a:pt x="13841" y="57242"/>
                </a:cubicBezTo>
                <a:cubicBezTo>
                  <a:pt x="9860" y="52377"/>
                  <a:pt x="9358" y="45054"/>
                  <a:pt x="9927" y="38793"/>
                </a:cubicBezTo>
                <a:cubicBezTo>
                  <a:pt x="11037" y="26582"/>
                  <a:pt x="24569" y="14917"/>
                  <a:pt x="36763" y="13634"/>
                </a:cubicBezTo>
                <a:cubicBezTo>
                  <a:pt x="44364" y="12834"/>
                  <a:pt x="52042" y="13075"/>
                  <a:pt x="59685" y="13075"/>
                </a:cubicBezTo>
                <a:cubicBezTo>
                  <a:pt x="79341" y="13075"/>
                  <a:pt x="99076" y="15004"/>
                  <a:pt x="118388" y="18666"/>
                </a:cubicBezTo>
                <a:cubicBezTo>
                  <a:pt x="129591" y="20790"/>
                  <a:pt x="129561" y="20944"/>
                  <a:pt x="140751" y="23138"/>
                </a:cubicBezTo>
                <a:cubicBezTo>
                  <a:pt x="143191" y="23616"/>
                  <a:pt x="146640" y="22747"/>
                  <a:pt x="148019" y="24816"/>
                </a:cubicBezTo>
                <a:cubicBezTo>
                  <a:pt x="153622" y="33221"/>
                  <a:pt x="161861" y="41069"/>
                  <a:pt x="163114" y="51092"/>
                </a:cubicBezTo>
                <a:cubicBezTo>
                  <a:pt x="165576" y="70792"/>
                  <a:pt x="132476" y="80336"/>
                  <a:pt x="112797" y="82960"/>
                </a:cubicBezTo>
                <a:cubicBezTo>
                  <a:pt x="95247" y="85300"/>
                  <a:pt x="76986" y="86163"/>
                  <a:pt x="59685" y="82401"/>
                </a:cubicBezTo>
                <a:cubicBezTo>
                  <a:pt x="52306" y="80797"/>
                  <a:pt x="43777" y="80970"/>
                  <a:pt x="37881" y="76251"/>
                </a:cubicBezTo>
                <a:cubicBezTo>
                  <a:pt x="26152" y="66864"/>
                  <a:pt x="12733" y="57819"/>
                  <a:pt x="6014" y="44383"/>
                </a:cubicBezTo>
                <a:cubicBezTo>
                  <a:pt x="3627" y="39610"/>
                  <a:pt x="3705" y="33962"/>
                  <a:pt x="2659" y="28729"/>
                </a:cubicBezTo>
                <a:cubicBezTo>
                  <a:pt x="1779" y="24328"/>
                  <a:pt x="122" y="19569"/>
                  <a:pt x="1541" y="15311"/>
                </a:cubicBezTo>
                <a:cubicBezTo>
                  <a:pt x="2783" y="11582"/>
                  <a:pt x="7875" y="10405"/>
                  <a:pt x="11604" y="9162"/>
                </a:cubicBezTo>
                <a:cubicBezTo>
                  <a:pt x="23814" y="5091"/>
                  <a:pt x="37310" y="7484"/>
                  <a:pt x="50181" y="7484"/>
                </a:cubicBezTo>
                <a:cubicBezTo>
                  <a:pt x="66804" y="7484"/>
                  <a:pt x="83710" y="7234"/>
                  <a:pt x="99938" y="10839"/>
                </a:cubicBezTo>
                <a:cubicBezTo>
                  <a:pt x="111496" y="13407"/>
                  <a:pt x="120897" y="21861"/>
                  <a:pt x="131247" y="27611"/>
                </a:cubicBezTo>
                <a:cubicBezTo>
                  <a:pt x="147991" y="36913"/>
                  <a:pt x="167660" y="39537"/>
                  <a:pt x="186036" y="44942"/>
                </a:cubicBezTo>
                <a:cubicBezTo>
                  <a:pt x="188196" y="45577"/>
                  <a:pt x="192186" y="45486"/>
                  <a:pt x="192186" y="47738"/>
                </a:cubicBezTo>
                <a:cubicBezTo>
                  <a:pt x="192186" y="54671"/>
                  <a:pt x="181615" y="56936"/>
                  <a:pt x="175414" y="60037"/>
                </a:cubicBezTo>
                <a:cubicBezTo>
                  <a:pt x="168556" y="63467"/>
                  <a:pt x="161806" y="67152"/>
                  <a:pt x="154728" y="70101"/>
                </a:cubicBezTo>
                <a:cubicBezTo>
                  <a:pt x="148305" y="72777"/>
                  <a:pt x="141959" y="75891"/>
                  <a:pt x="135160" y="77369"/>
                </a:cubicBezTo>
                <a:cubicBezTo>
                  <a:pt x="126781" y="79190"/>
                  <a:pt x="117988" y="77216"/>
                  <a:pt x="109443" y="77928"/>
                </a:cubicBezTo>
                <a:cubicBezTo>
                  <a:pt x="102096" y="78540"/>
                  <a:pt x="95322" y="82179"/>
                  <a:pt x="88198" y="84078"/>
                </a:cubicBezTo>
                <a:cubicBezTo>
                  <a:pt x="76132" y="87295"/>
                  <a:pt x="63031" y="85725"/>
                  <a:pt x="50740" y="83519"/>
                </a:cubicBezTo>
                <a:cubicBezTo>
                  <a:pt x="44511" y="82401"/>
                  <a:pt x="37613" y="82468"/>
                  <a:pt x="32290" y="79046"/>
                </a:cubicBezTo>
                <a:cubicBezTo>
                  <a:pt x="28712" y="76746"/>
                  <a:pt x="29034" y="70982"/>
                  <a:pt x="26140" y="67865"/>
                </a:cubicBezTo>
                <a:cubicBezTo>
                  <a:pt x="22912" y="64389"/>
                  <a:pt x="16857" y="62480"/>
                  <a:pt x="16077" y="57801"/>
                </a:cubicBezTo>
                <a:cubicBezTo>
                  <a:pt x="15464" y="54125"/>
                  <a:pt x="15269" y="50258"/>
                  <a:pt x="16077" y="46620"/>
                </a:cubicBezTo>
                <a:cubicBezTo>
                  <a:pt x="18164" y="37228"/>
                  <a:pt x="27382" y="30863"/>
                  <a:pt x="31172" y="22020"/>
                </a:cubicBezTo>
                <a:cubicBezTo>
                  <a:pt x="33066" y="17600"/>
                  <a:pt x="36821" y="14234"/>
                  <a:pt x="39558" y="10280"/>
                </a:cubicBezTo>
                <a:cubicBezTo>
                  <a:pt x="41828" y="7001"/>
                  <a:pt x="42892" y="1431"/>
                  <a:pt x="46826" y="775"/>
                </a:cubicBezTo>
                <a:cubicBezTo>
                  <a:pt x="62034" y="-1760"/>
                  <a:pt x="77619" y="3581"/>
                  <a:pt x="92670" y="6925"/>
                </a:cubicBezTo>
                <a:cubicBezTo>
                  <a:pt x="101135" y="8806"/>
                  <a:pt x="110022" y="8558"/>
                  <a:pt x="118388" y="10839"/>
                </a:cubicBezTo>
                <a:cubicBezTo>
                  <a:pt x="126268" y="12988"/>
                  <a:pt x="132523" y="19208"/>
                  <a:pt x="140192" y="22020"/>
                </a:cubicBezTo>
                <a:cubicBezTo>
                  <a:pt x="147958" y="24867"/>
                  <a:pt x="156512" y="25201"/>
                  <a:pt x="164232" y="28170"/>
                </a:cubicBezTo>
                <a:cubicBezTo>
                  <a:pt x="168248" y="29714"/>
                  <a:pt x="163353" y="36733"/>
                  <a:pt x="163114" y="41029"/>
                </a:cubicBezTo>
                <a:cubicBezTo>
                  <a:pt x="162729" y="47954"/>
                  <a:pt x="168017" y="55313"/>
                  <a:pt x="165350" y="61715"/>
                </a:cubicBezTo>
                <a:cubicBezTo>
                  <a:pt x="158452" y="78273"/>
                  <a:pt x="134090" y="83519"/>
                  <a:pt x="116152" y="83519"/>
                </a:cubicBezTo>
              </a:path>
            </a:pathLst>
          </a:custGeom>
          <a:noFill/>
          <a:ln w="9525" cap="flat" cmpd="sng">
            <a:solidFill>
              <a:srgbClr val="134F5C"/>
            </a:solidFill>
            <a:prstDash val="solid"/>
            <a:round/>
            <a:headEnd type="none" w="med" len="med"/>
            <a:tailEnd type="none" w="med" len="med"/>
          </a:ln>
        </p:spPr>
      </p:sp>
      <p:pic>
        <p:nvPicPr>
          <p:cNvPr id="383" name="Google Shape;383;p52"/>
          <p:cNvPicPr preferRelativeResize="0"/>
          <p:nvPr/>
        </p:nvPicPr>
        <p:blipFill rotWithShape="1">
          <a:blip r:embed="rId5">
            <a:alphaModFix/>
          </a:blip>
          <a:srcRect l="990" b="8382"/>
          <a:stretch/>
        </p:blipFill>
        <p:spPr>
          <a:xfrm rot="893854">
            <a:off x="6990449" y="-350159"/>
            <a:ext cx="2321849" cy="2109120"/>
          </a:xfrm>
          <a:prstGeom prst="rect">
            <a:avLst/>
          </a:prstGeom>
          <a:noFill/>
          <a:ln>
            <a:noFill/>
          </a:ln>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87"/>
        <p:cNvGrpSpPr/>
        <p:nvPr/>
      </p:nvGrpSpPr>
      <p:grpSpPr>
        <a:xfrm>
          <a:off x="0" y="0"/>
          <a:ext cx="0" cy="0"/>
          <a:chOff x="0" y="0"/>
          <a:chExt cx="0" cy="0"/>
        </a:xfrm>
      </p:grpSpPr>
      <p:sp>
        <p:nvSpPr>
          <p:cNvPr id="388" name="Google Shape;388;p53"/>
          <p:cNvSpPr txBox="1">
            <a:spLocks noGrp="1"/>
          </p:cNvSpPr>
          <p:nvPr>
            <p:ph type="title"/>
          </p:nvPr>
        </p:nvSpPr>
        <p:spPr>
          <a:xfrm>
            <a:off x="2854950" y="405325"/>
            <a:ext cx="3434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GTmetrix verileri</a:t>
            </a:r>
            <a:endParaRPr/>
          </a:p>
        </p:txBody>
      </p:sp>
      <p:pic>
        <p:nvPicPr>
          <p:cNvPr id="389" name="Google Shape;389;p53"/>
          <p:cNvPicPr preferRelativeResize="0"/>
          <p:nvPr/>
        </p:nvPicPr>
        <p:blipFill>
          <a:blip r:embed="rId3">
            <a:alphaModFix/>
          </a:blip>
          <a:stretch>
            <a:fillRect/>
          </a:stretch>
        </p:blipFill>
        <p:spPr>
          <a:xfrm>
            <a:off x="264225" y="1126275"/>
            <a:ext cx="5857676" cy="3717825"/>
          </a:xfrm>
          <a:prstGeom prst="rect">
            <a:avLst/>
          </a:prstGeom>
          <a:noFill/>
          <a:ln>
            <a:noFill/>
          </a:ln>
        </p:spPr>
      </p:pic>
      <p:sp>
        <p:nvSpPr>
          <p:cNvPr id="390" name="Google Shape;390;p53"/>
          <p:cNvSpPr txBox="1"/>
          <p:nvPr/>
        </p:nvSpPr>
        <p:spPr>
          <a:xfrm>
            <a:off x="6289050" y="1084401"/>
            <a:ext cx="2854800" cy="397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600" b="1">
                <a:latin typeface="Lato"/>
                <a:ea typeface="Lato"/>
                <a:cs typeface="Lato"/>
                <a:sym typeface="Lato"/>
              </a:rPr>
              <a:t>GTmetrix </a:t>
            </a:r>
            <a:r>
              <a:rPr lang="tr" sz="1600">
                <a:latin typeface="Lato"/>
                <a:ea typeface="Lato"/>
                <a:cs typeface="Lato"/>
                <a:sym typeface="Lato"/>
              </a:rPr>
              <a:t>sitemize masaüstü için </a:t>
            </a:r>
            <a:r>
              <a:rPr lang="tr" sz="1600" b="1">
                <a:latin typeface="Lato"/>
                <a:ea typeface="Lato"/>
                <a:cs typeface="Lato"/>
                <a:sym typeface="Lato"/>
              </a:rPr>
              <a:t>“E”</a:t>
            </a:r>
            <a:r>
              <a:rPr lang="tr" sz="1600">
                <a:latin typeface="Lato"/>
                <a:ea typeface="Lato"/>
                <a:cs typeface="Lato"/>
                <a:sym typeface="Lato"/>
              </a:rPr>
              <a:t> vermiş. Ancak test sunucuları kanada da olduğundan ülkemizdeki siteler hakkında gerçekçi bir değerlendirme yapabildiğini düşünmüyorum. Çünkü kendi bizzat manuel olarak testim burada </a:t>
            </a:r>
            <a:r>
              <a:rPr lang="tr" sz="1600" b="1">
                <a:latin typeface="Lato"/>
                <a:ea typeface="Lato"/>
                <a:cs typeface="Lato"/>
                <a:sym typeface="Lato"/>
              </a:rPr>
              <a:t>13.3sn</a:t>
            </a:r>
            <a:r>
              <a:rPr lang="tr" sz="1600">
                <a:latin typeface="Lato"/>
                <a:ea typeface="Lato"/>
                <a:cs typeface="Lato"/>
                <a:sym typeface="Lato"/>
              </a:rPr>
              <a:t> olarak gösterilen full yüklenme hızından çok daha kısa yaklaşık </a:t>
            </a:r>
            <a:r>
              <a:rPr lang="tr" sz="1600" b="1">
                <a:latin typeface="Lato"/>
                <a:ea typeface="Lato"/>
                <a:cs typeface="Lato"/>
                <a:sym typeface="Lato"/>
              </a:rPr>
              <a:t>2sn</a:t>
            </a:r>
            <a:r>
              <a:rPr lang="tr" sz="1600">
                <a:latin typeface="Lato"/>
                <a:ea typeface="Lato"/>
                <a:cs typeface="Lato"/>
                <a:sym typeface="Lato"/>
              </a:rPr>
              <a:t> civarı. yine de </a:t>
            </a:r>
            <a:r>
              <a:rPr lang="tr" sz="1600" b="1">
                <a:latin typeface="Lato"/>
                <a:ea typeface="Lato"/>
                <a:cs typeface="Lato"/>
                <a:sym typeface="Lato"/>
              </a:rPr>
              <a:t>stracture </a:t>
            </a:r>
            <a:r>
              <a:rPr lang="tr" sz="1600">
                <a:latin typeface="Lato"/>
                <a:ea typeface="Lato"/>
                <a:cs typeface="Lato"/>
                <a:sym typeface="Lato"/>
              </a:rPr>
              <a:t>kısmına geldiğinizde size verdiği tüyolar güzel.</a:t>
            </a:r>
            <a:endParaRPr sz="1600">
              <a:latin typeface="Lato"/>
              <a:ea typeface="Lato"/>
              <a:cs typeface="Lato"/>
              <a:sym typeface="Lato"/>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94"/>
        <p:cNvGrpSpPr/>
        <p:nvPr/>
      </p:nvGrpSpPr>
      <p:grpSpPr>
        <a:xfrm>
          <a:off x="0" y="0"/>
          <a:ext cx="0" cy="0"/>
          <a:chOff x="0" y="0"/>
          <a:chExt cx="0" cy="0"/>
        </a:xfrm>
      </p:grpSpPr>
      <p:sp>
        <p:nvSpPr>
          <p:cNvPr id="395" name="Google Shape;395;p54"/>
          <p:cNvSpPr txBox="1">
            <a:spLocks noGrp="1"/>
          </p:cNvSpPr>
          <p:nvPr>
            <p:ph type="title"/>
          </p:nvPr>
        </p:nvSpPr>
        <p:spPr>
          <a:xfrm>
            <a:off x="2875950" y="391350"/>
            <a:ext cx="3392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GTmetrix Verileri</a:t>
            </a:r>
            <a:endParaRPr/>
          </a:p>
        </p:txBody>
      </p:sp>
      <p:pic>
        <p:nvPicPr>
          <p:cNvPr id="396" name="Google Shape;396;p54"/>
          <p:cNvPicPr preferRelativeResize="0"/>
          <p:nvPr/>
        </p:nvPicPr>
        <p:blipFill>
          <a:blip r:embed="rId3">
            <a:alphaModFix/>
          </a:blip>
          <a:stretch>
            <a:fillRect/>
          </a:stretch>
        </p:blipFill>
        <p:spPr>
          <a:xfrm>
            <a:off x="222275" y="1086000"/>
            <a:ext cx="4158609" cy="3821249"/>
          </a:xfrm>
          <a:prstGeom prst="rect">
            <a:avLst/>
          </a:prstGeom>
          <a:noFill/>
          <a:ln>
            <a:noFill/>
          </a:ln>
        </p:spPr>
      </p:pic>
      <p:sp>
        <p:nvSpPr>
          <p:cNvPr id="397" name="Google Shape;397;p54"/>
          <p:cNvSpPr txBox="1"/>
          <p:nvPr/>
        </p:nvSpPr>
        <p:spPr>
          <a:xfrm>
            <a:off x="4682250" y="1118150"/>
            <a:ext cx="4158600" cy="364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b="1">
                <a:latin typeface="Lato"/>
                <a:ea typeface="Lato"/>
                <a:cs typeface="Lato"/>
                <a:sym typeface="Lato"/>
              </a:rPr>
              <a:t>GTmetrix, structure</a:t>
            </a:r>
            <a:r>
              <a:rPr lang="tr" sz="1800">
                <a:latin typeface="Lato"/>
                <a:ea typeface="Lato"/>
                <a:cs typeface="Lato"/>
                <a:sym typeface="Lato"/>
              </a:rPr>
              <a:t> sekmesinde bize </a:t>
            </a:r>
            <a:r>
              <a:rPr lang="tr" sz="1800" b="1">
                <a:latin typeface="Lato"/>
                <a:ea typeface="Lato"/>
                <a:cs typeface="Lato"/>
                <a:sym typeface="Lato"/>
              </a:rPr>
              <a:t>ScreamingFrog</a:t>
            </a:r>
            <a:r>
              <a:rPr lang="tr" sz="1800">
                <a:latin typeface="Lato"/>
                <a:ea typeface="Lato"/>
                <a:cs typeface="Lato"/>
                <a:sym typeface="Lato"/>
              </a:rPr>
              <a:t> kadar kapsamlı olmasa da benzer veriler sunuyor. Birden fazla araçtan faydalanmak her zaman iyidir. </a:t>
            </a:r>
            <a:endParaRPr sz="1800">
              <a:latin typeface="Lato"/>
              <a:ea typeface="Lato"/>
              <a:cs typeface="Lato"/>
              <a:sym typeface="Lato"/>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01"/>
        <p:cNvGrpSpPr/>
        <p:nvPr/>
      </p:nvGrpSpPr>
      <p:grpSpPr>
        <a:xfrm>
          <a:off x="0" y="0"/>
          <a:ext cx="0" cy="0"/>
          <a:chOff x="0" y="0"/>
          <a:chExt cx="0" cy="0"/>
        </a:xfrm>
      </p:grpSpPr>
      <p:sp>
        <p:nvSpPr>
          <p:cNvPr id="402" name="Google Shape;402;p55"/>
          <p:cNvSpPr txBox="1">
            <a:spLocks noGrp="1"/>
          </p:cNvSpPr>
          <p:nvPr>
            <p:ph type="title"/>
          </p:nvPr>
        </p:nvSpPr>
        <p:spPr>
          <a:xfrm>
            <a:off x="2177100" y="335450"/>
            <a:ext cx="47898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Pagespeed Insights Verileri</a:t>
            </a:r>
            <a:endParaRPr/>
          </a:p>
        </p:txBody>
      </p:sp>
      <p:pic>
        <p:nvPicPr>
          <p:cNvPr id="403" name="Google Shape;403;p55"/>
          <p:cNvPicPr preferRelativeResize="0"/>
          <p:nvPr/>
        </p:nvPicPr>
        <p:blipFill>
          <a:blip r:embed="rId3">
            <a:alphaModFix/>
          </a:blip>
          <a:stretch>
            <a:fillRect/>
          </a:stretch>
        </p:blipFill>
        <p:spPr>
          <a:xfrm>
            <a:off x="83850" y="1099975"/>
            <a:ext cx="6222864" cy="3877151"/>
          </a:xfrm>
          <a:prstGeom prst="rect">
            <a:avLst/>
          </a:prstGeom>
          <a:noFill/>
          <a:ln>
            <a:noFill/>
          </a:ln>
        </p:spPr>
      </p:pic>
      <p:sp>
        <p:nvSpPr>
          <p:cNvPr id="404" name="Google Shape;404;p55"/>
          <p:cNvSpPr txBox="1"/>
          <p:nvPr/>
        </p:nvSpPr>
        <p:spPr>
          <a:xfrm>
            <a:off x="6443350" y="961550"/>
            <a:ext cx="2767500" cy="401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500">
                <a:latin typeface="Lato"/>
                <a:ea typeface="Lato"/>
                <a:cs typeface="Lato"/>
                <a:sym typeface="Lato"/>
              </a:rPr>
              <a:t>Aynı şekilde </a:t>
            </a:r>
            <a:r>
              <a:rPr lang="tr" sz="1500" b="1">
                <a:latin typeface="Lato"/>
                <a:ea typeface="Lato"/>
                <a:cs typeface="Lato"/>
                <a:sym typeface="Lato"/>
              </a:rPr>
              <a:t>PageSpeed Insight</a:t>
            </a:r>
            <a:r>
              <a:rPr lang="tr" sz="1500">
                <a:latin typeface="Lato"/>
                <a:ea typeface="Lato"/>
                <a:cs typeface="Lato"/>
                <a:sym typeface="Lato"/>
              </a:rPr>
              <a:t>’ın da değerlendirmeleri gerçekçi değil,  sitenin tamamen açılma ve gezinme hızı bizzat yaptığım testlere göre yaklaşık </a:t>
            </a:r>
            <a:r>
              <a:rPr lang="tr" sz="1500" b="1">
                <a:latin typeface="Lato"/>
                <a:ea typeface="Lato"/>
                <a:cs typeface="Lato"/>
                <a:sym typeface="Lato"/>
              </a:rPr>
              <a:t>2,5</a:t>
            </a:r>
            <a:r>
              <a:rPr lang="tr" sz="1500">
                <a:latin typeface="Lato"/>
                <a:ea typeface="Lato"/>
                <a:cs typeface="Lato"/>
                <a:sym typeface="Lato"/>
              </a:rPr>
              <a:t> saniye. SEO kısmına ise verdiği </a:t>
            </a:r>
            <a:r>
              <a:rPr lang="tr" sz="1500" b="1">
                <a:latin typeface="Lato"/>
                <a:ea typeface="Lato"/>
                <a:cs typeface="Lato"/>
                <a:sym typeface="Lato"/>
              </a:rPr>
              <a:t>93 </a:t>
            </a:r>
            <a:r>
              <a:rPr lang="tr" sz="1500">
                <a:latin typeface="Lato"/>
                <a:ea typeface="Lato"/>
                <a:cs typeface="Lato"/>
                <a:sym typeface="Lato"/>
              </a:rPr>
              <a:t>ü görerek kesinlikle aldanmamalıyız çünkü çok sınırlı sayıda kriter üzerinden bu puanı vermiş. Site ile ilgili düzeltilmesi gereken çok şey var. Yine de GTmetrix gibi aşağıda verdiği öneriler hepsi gerçekçi olmasa da göz atmaya değer</a:t>
            </a:r>
            <a:endParaRPr sz="1500">
              <a:latin typeface="Lato"/>
              <a:ea typeface="Lato"/>
              <a:cs typeface="Lato"/>
              <a:sym typeface="Lato"/>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08"/>
        <p:cNvGrpSpPr/>
        <p:nvPr/>
      </p:nvGrpSpPr>
      <p:grpSpPr>
        <a:xfrm>
          <a:off x="0" y="0"/>
          <a:ext cx="0" cy="0"/>
          <a:chOff x="0" y="0"/>
          <a:chExt cx="0" cy="0"/>
        </a:xfrm>
      </p:grpSpPr>
      <p:sp>
        <p:nvSpPr>
          <p:cNvPr id="409" name="Google Shape;409;p56"/>
          <p:cNvSpPr txBox="1">
            <a:spLocks noGrp="1"/>
          </p:cNvSpPr>
          <p:nvPr>
            <p:ph type="title"/>
          </p:nvPr>
        </p:nvSpPr>
        <p:spPr>
          <a:xfrm>
            <a:off x="3000600" y="349425"/>
            <a:ext cx="31428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Birkaç Şey Daha</a:t>
            </a:r>
            <a:endParaRPr/>
          </a:p>
        </p:txBody>
      </p:sp>
      <p:sp>
        <p:nvSpPr>
          <p:cNvPr id="410" name="Google Shape;410;p56"/>
          <p:cNvSpPr txBox="1">
            <a:spLocks noGrp="1"/>
          </p:cNvSpPr>
          <p:nvPr>
            <p:ph type="body" idx="1"/>
          </p:nvPr>
        </p:nvSpPr>
        <p:spPr>
          <a:xfrm>
            <a:off x="311700" y="1152475"/>
            <a:ext cx="8520600" cy="38931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852"/>
              <a:buNone/>
            </a:pPr>
            <a:r>
              <a:rPr lang="tr" sz="1595" b="1" u="sng"/>
              <a:t>Temiz Url’ler:</a:t>
            </a:r>
            <a:endParaRPr sz="1595" b="1" u="sng"/>
          </a:p>
          <a:p>
            <a:pPr marL="0" lvl="0" indent="0" algn="l" rtl="0">
              <a:lnSpc>
                <a:spcPct val="105000"/>
              </a:lnSpc>
              <a:spcBef>
                <a:spcPts val="1200"/>
              </a:spcBef>
              <a:spcAft>
                <a:spcPts val="0"/>
              </a:spcAft>
              <a:buSzPts val="852"/>
              <a:buNone/>
            </a:pPr>
            <a:r>
              <a:rPr lang="tr" sz="1595"/>
              <a:t>Kendi yazdığım blog’un url’si</a:t>
            </a:r>
            <a:endParaRPr sz="1595"/>
          </a:p>
          <a:p>
            <a:pPr marL="0" lvl="0" indent="0" algn="l" rtl="0">
              <a:lnSpc>
                <a:spcPct val="105000"/>
              </a:lnSpc>
              <a:spcBef>
                <a:spcPts val="1200"/>
              </a:spcBef>
              <a:spcAft>
                <a:spcPts val="0"/>
              </a:spcAft>
              <a:buSzPts val="852"/>
              <a:buNone/>
            </a:pPr>
            <a:r>
              <a:rPr lang="tr" sz="1595" u="sng">
                <a:solidFill>
                  <a:schemeClr val="hlink"/>
                </a:solidFill>
                <a:hlinkClick r:id="rId3"/>
              </a:rPr>
              <a:t>https://kimi.com.tr/bir-animasyon-dehasi-hayao-miyazaki/</a:t>
            </a:r>
            <a:r>
              <a:rPr lang="tr" sz="1595"/>
              <a:t> bu iyi</a:t>
            </a:r>
            <a:endParaRPr sz="1595"/>
          </a:p>
          <a:p>
            <a:pPr marL="0" lvl="0" indent="0" algn="l" rtl="0">
              <a:lnSpc>
                <a:spcPct val="105000"/>
              </a:lnSpc>
              <a:spcBef>
                <a:spcPts val="1200"/>
              </a:spcBef>
              <a:spcAft>
                <a:spcPts val="0"/>
              </a:spcAft>
              <a:buSzPts val="852"/>
              <a:buNone/>
            </a:pPr>
            <a:r>
              <a:rPr lang="tr" sz="1595" u="sng">
                <a:solidFill>
                  <a:schemeClr val="hlink"/>
                </a:solidFill>
                <a:hlinkClick r:id="rId4"/>
              </a:rPr>
              <a:t>https://kimi.com.tr/genshin-impact-turkce-by-seripayin/</a:t>
            </a:r>
            <a:r>
              <a:rPr lang="tr" sz="1595"/>
              <a:t> bu kötü</a:t>
            </a:r>
            <a:endParaRPr sz="1595"/>
          </a:p>
          <a:p>
            <a:pPr marL="0" lvl="0" indent="0" algn="l" rtl="0">
              <a:lnSpc>
                <a:spcPct val="105000"/>
              </a:lnSpc>
              <a:spcBef>
                <a:spcPts val="1200"/>
              </a:spcBef>
              <a:spcAft>
                <a:spcPts val="0"/>
              </a:spcAft>
              <a:buSzPts val="852"/>
              <a:buNone/>
            </a:pPr>
            <a:r>
              <a:rPr lang="tr" sz="1595"/>
              <a:t>Bazı yazarlarımız url’e kendi </a:t>
            </a:r>
            <a:r>
              <a:rPr lang="tr" sz="1595" b="1"/>
              <a:t>rumuz</a:t>
            </a:r>
            <a:r>
              <a:rPr lang="tr" sz="1595"/>
              <a:t>unu ekliyor. Fakat url’in bu şekilde gereksiz uzatılması yerine olabildiğince kısa ve içeriği hedefleyen anlamlı  url’ler olması gerek. Hatta bu örnekte arkadaş muhtemelen kendi rumuzunu ekleyince url fazla uzun olacak diye blogun ana başlığını kısaltmış. Yapılmaması gereken hatalar. Bizim website içeriklerimiz çokça takipçisi olan hesap ve kanallarımızdan duyurulduğu için başlangıçta ilgi görse de yapılan SEO hataları sonucu balon gibi şişip fıss diye sönebilir. Bize Arama motorlarından gelecek kullanıcılar ile website içeriklerimizin sürekli yükselmesi asıl hedefimiz. Platformlardan yaptığımız duyurular ise bizim için iyi bir ateşleyici görevi görüyor böylece </a:t>
            </a:r>
            <a:r>
              <a:rPr lang="tr" sz="1595" b="1"/>
              <a:t>0</a:t>
            </a:r>
            <a:r>
              <a:rPr lang="tr" sz="1595"/>
              <a:t>’dan başlamamış oluyoruz.</a:t>
            </a:r>
            <a:endParaRPr sz="1595"/>
          </a:p>
          <a:p>
            <a:pPr marL="0" lvl="0" indent="0" algn="l" rtl="0">
              <a:lnSpc>
                <a:spcPct val="105000"/>
              </a:lnSpc>
              <a:spcBef>
                <a:spcPts val="1200"/>
              </a:spcBef>
              <a:spcAft>
                <a:spcPts val="1200"/>
              </a:spcAft>
              <a:buSzPts val="852"/>
              <a:buNone/>
            </a:pPr>
            <a:endParaRPr sz="1395"/>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14"/>
        <p:cNvGrpSpPr/>
        <p:nvPr/>
      </p:nvGrpSpPr>
      <p:grpSpPr>
        <a:xfrm>
          <a:off x="0" y="0"/>
          <a:ext cx="0" cy="0"/>
          <a:chOff x="0" y="0"/>
          <a:chExt cx="0" cy="0"/>
        </a:xfrm>
      </p:grpSpPr>
      <p:sp>
        <p:nvSpPr>
          <p:cNvPr id="415" name="Google Shape;415;p57"/>
          <p:cNvSpPr txBox="1">
            <a:spLocks noGrp="1"/>
          </p:cNvSpPr>
          <p:nvPr>
            <p:ph type="title"/>
          </p:nvPr>
        </p:nvSpPr>
        <p:spPr>
          <a:xfrm>
            <a:off x="1694850" y="363400"/>
            <a:ext cx="57543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SEO Eklentimizi değiştirmeliyiz.</a:t>
            </a:r>
            <a:endParaRPr/>
          </a:p>
        </p:txBody>
      </p:sp>
      <p:pic>
        <p:nvPicPr>
          <p:cNvPr id="416" name="Google Shape;416;p57"/>
          <p:cNvPicPr preferRelativeResize="0"/>
          <p:nvPr/>
        </p:nvPicPr>
        <p:blipFill>
          <a:blip r:embed="rId3">
            <a:alphaModFix/>
          </a:blip>
          <a:stretch>
            <a:fillRect/>
          </a:stretch>
        </p:blipFill>
        <p:spPr>
          <a:xfrm rot="-333316">
            <a:off x="194325" y="2376075"/>
            <a:ext cx="2338800" cy="2338800"/>
          </a:xfrm>
          <a:prstGeom prst="rect">
            <a:avLst/>
          </a:prstGeom>
          <a:noFill/>
          <a:ln>
            <a:noFill/>
          </a:ln>
        </p:spPr>
      </p:pic>
      <p:pic>
        <p:nvPicPr>
          <p:cNvPr id="417" name="Google Shape;417;p57"/>
          <p:cNvPicPr preferRelativeResize="0"/>
          <p:nvPr/>
        </p:nvPicPr>
        <p:blipFill>
          <a:blip r:embed="rId4">
            <a:alphaModFix/>
          </a:blip>
          <a:stretch>
            <a:fillRect/>
          </a:stretch>
        </p:blipFill>
        <p:spPr>
          <a:xfrm rot="334359">
            <a:off x="5903266" y="2289904"/>
            <a:ext cx="2958070" cy="2511167"/>
          </a:xfrm>
          <a:prstGeom prst="rect">
            <a:avLst/>
          </a:prstGeom>
          <a:noFill/>
          <a:ln>
            <a:noFill/>
          </a:ln>
        </p:spPr>
      </p:pic>
      <p:sp>
        <p:nvSpPr>
          <p:cNvPr id="418" name="Google Shape;418;p57"/>
          <p:cNvSpPr txBox="1"/>
          <p:nvPr/>
        </p:nvSpPr>
        <p:spPr>
          <a:xfrm>
            <a:off x="245625" y="1313825"/>
            <a:ext cx="2236200" cy="7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latin typeface="Lato"/>
                <a:ea typeface="Lato"/>
                <a:cs typeface="Lato"/>
                <a:sym typeface="Lato"/>
              </a:rPr>
              <a:t>Yoast SEO dışarı</a:t>
            </a:r>
            <a:endParaRPr sz="1800">
              <a:latin typeface="Lato"/>
              <a:ea typeface="Lato"/>
              <a:cs typeface="Lato"/>
              <a:sym typeface="Lato"/>
            </a:endParaRPr>
          </a:p>
        </p:txBody>
      </p:sp>
      <p:sp>
        <p:nvSpPr>
          <p:cNvPr id="419" name="Google Shape;419;p57"/>
          <p:cNvSpPr txBox="1"/>
          <p:nvPr/>
        </p:nvSpPr>
        <p:spPr>
          <a:xfrm>
            <a:off x="6499263" y="1257813"/>
            <a:ext cx="2236200" cy="6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latin typeface="Lato"/>
                <a:ea typeface="Lato"/>
                <a:cs typeface="Lato"/>
                <a:sym typeface="Lato"/>
              </a:rPr>
              <a:t>RankMath SEO içeri</a:t>
            </a:r>
            <a:endParaRPr sz="1800">
              <a:latin typeface="Lato"/>
              <a:ea typeface="Lato"/>
              <a:cs typeface="Lato"/>
              <a:sym typeface="Lato"/>
            </a:endParaRPr>
          </a:p>
        </p:txBody>
      </p:sp>
      <p:sp>
        <p:nvSpPr>
          <p:cNvPr id="420" name="Google Shape;420;p57"/>
          <p:cNvSpPr txBox="1"/>
          <p:nvPr/>
        </p:nvSpPr>
        <p:spPr>
          <a:xfrm>
            <a:off x="3096501" y="1229975"/>
            <a:ext cx="2424300" cy="370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b="1">
                <a:latin typeface="Lato"/>
                <a:ea typeface="Lato"/>
                <a:cs typeface="Lato"/>
                <a:sym typeface="Lato"/>
              </a:rPr>
              <a:t>Yoast SEO</a:t>
            </a:r>
            <a:r>
              <a:rPr lang="tr">
                <a:latin typeface="Lato"/>
                <a:ea typeface="Lato"/>
                <a:cs typeface="Lato"/>
                <a:sym typeface="Lato"/>
              </a:rPr>
              <a:t> son zamanlarda bizim için sıkça teknik problemler çıkarmaya başladı. Eklentinin çökmesi, içeriğin seo değerlerini okuyamaması gibi. </a:t>
            </a:r>
            <a:r>
              <a:rPr lang="tr" b="1">
                <a:latin typeface="Lato"/>
                <a:ea typeface="Lato"/>
                <a:cs typeface="Lato"/>
                <a:sym typeface="Lato"/>
              </a:rPr>
              <a:t>RankMath SEO</a:t>
            </a:r>
            <a:r>
              <a:rPr lang="tr">
                <a:latin typeface="Lato"/>
                <a:ea typeface="Lato"/>
                <a:cs typeface="Lato"/>
                <a:sym typeface="Lato"/>
              </a:rPr>
              <a:t> ise ücretsiz versiyonda Yoast SEO nun ücretsiz versiyonundan çok daha fazla imkan sunuyor ve kullanımı daha pratik kullanıcı nispeten yeni çıkan ve kullanıcı deneyimleri olumlu,  </a:t>
            </a:r>
            <a:r>
              <a:rPr lang="tr" b="1">
                <a:latin typeface="Lato"/>
                <a:ea typeface="Lato"/>
                <a:cs typeface="Lato"/>
                <a:sym typeface="Lato"/>
              </a:rPr>
              <a:t>SEO uzmanları </a:t>
            </a:r>
            <a:r>
              <a:rPr lang="tr">
                <a:latin typeface="Lato"/>
                <a:ea typeface="Lato"/>
                <a:cs typeface="Lato"/>
                <a:sym typeface="Lato"/>
              </a:rPr>
              <a:t>tarafından tavsiye edilen bir eklenti.</a:t>
            </a:r>
            <a:endParaRPr>
              <a:latin typeface="Lato"/>
              <a:ea typeface="Lato"/>
              <a:cs typeface="Lato"/>
              <a:sym typeface="Lato"/>
            </a:endParaRPr>
          </a:p>
        </p:txBody>
      </p:sp>
      <p:pic>
        <p:nvPicPr>
          <p:cNvPr id="421" name="Google Shape;421;p57"/>
          <p:cNvPicPr preferRelativeResize="0"/>
          <p:nvPr/>
        </p:nvPicPr>
        <p:blipFill>
          <a:blip r:embed="rId5">
            <a:alphaModFix/>
          </a:blip>
          <a:stretch>
            <a:fillRect/>
          </a:stretch>
        </p:blipFill>
        <p:spPr>
          <a:xfrm>
            <a:off x="726774" y="1747125"/>
            <a:ext cx="688550" cy="521249"/>
          </a:xfrm>
          <a:prstGeom prst="rect">
            <a:avLst/>
          </a:prstGeom>
          <a:noFill/>
          <a:ln>
            <a:noFill/>
          </a:ln>
        </p:spPr>
      </p:pic>
      <p:pic>
        <p:nvPicPr>
          <p:cNvPr id="422" name="Google Shape;422;p57"/>
          <p:cNvPicPr preferRelativeResize="0"/>
          <p:nvPr/>
        </p:nvPicPr>
        <p:blipFill>
          <a:blip r:embed="rId6">
            <a:alphaModFix/>
          </a:blip>
          <a:stretch>
            <a:fillRect/>
          </a:stretch>
        </p:blipFill>
        <p:spPr>
          <a:xfrm>
            <a:off x="7449150" y="1642277"/>
            <a:ext cx="760923" cy="626100"/>
          </a:xfrm>
          <a:prstGeom prst="rect">
            <a:avLst/>
          </a:prstGeom>
          <a:noFill/>
          <a:ln>
            <a:noFill/>
          </a:ln>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26"/>
        <p:cNvGrpSpPr/>
        <p:nvPr/>
      </p:nvGrpSpPr>
      <p:grpSpPr>
        <a:xfrm>
          <a:off x="0" y="0"/>
          <a:ext cx="0" cy="0"/>
          <a:chOff x="0" y="0"/>
          <a:chExt cx="0" cy="0"/>
        </a:xfrm>
      </p:grpSpPr>
      <p:sp>
        <p:nvSpPr>
          <p:cNvPr id="427" name="Google Shape;427;p58"/>
          <p:cNvSpPr txBox="1">
            <a:spLocks noGrp="1"/>
          </p:cNvSpPr>
          <p:nvPr>
            <p:ph type="title"/>
          </p:nvPr>
        </p:nvSpPr>
        <p:spPr>
          <a:xfrm>
            <a:off x="2379750" y="1649275"/>
            <a:ext cx="43845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Doğru Yaptığımız Şeyler</a:t>
            </a:r>
            <a:endParaRPr/>
          </a:p>
        </p:txBody>
      </p:sp>
      <p:sp>
        <p:nvSpPr>
          <p:cNvPr id="428" name="Google Shape;428;p58"/>
          <p:cNvSpPr txBox="1">
            <a:spLocks noGrp="1"/>
          </p:cNvSpPr>
          <p:nvPr>
            <p:ph type="body" idx="1"/>
          </p:nvPr>
        </p:nvSpPr>
        <p:spPr>
          <a:xfrm>
            <a:off x="623400" y="2480300"/>
            <a:ext cx="8520600" cy="2327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tr"/>
              <a:t>Bulunduğumuz tüm platformlarda platformlar arası linkleme ile referans vermek.</a:t>
            </a:r>
            <a:endParaRPr/>
          </a:p>
          <a:p>
            <a:pPr marL="457200" lvl="0" indent="-342900" algn="l" rtl="0">
              <a:spcBef>
                <a:spcPts val="0"/>
              </a:spcBef>
              <a:spcAft>
                <a:spcPts val="0"/>
              </a:spcAft>
              <a:buSzPts val="1800"/>
              <a:buChar char="➔"/>
            </a:pPr>
            <a:r>
              <a:rPr lang="tr"/>
              <a:t>Bazen istikrarlı olmasa da çoğu zaman ilgi çekici veya kaliteli içerik girmek.</a:t>
            </a:r>
            <a:endParaRPr/>
          </a:p>
          <a:p>
            <a:pPr marL="457200" lvl="0" indent="-342900" algn="l" rtl="0">
              <a:spcBef>
                <a:spcPts val="0"/>
              </a:spcBef>
              <a:spcAft>
                <a:spcPts val="0"/>
              </a:spcAft>
              <a:buSzPts val="1800"/>
              <a:buChar char="➔"/>
            </a:pPr>
            <a:r>
              <a:rPr lang="tr"/>
              <a:t>Sanal ile yetinmeyip varlığımızı fiziksele taşımak.</a:t>
            </a:r>
            <a:endParaRPr/>
          </a:p>
          <a:p>
            <a:pPr marL="457200" lvl="0" indent="0" algn="ctr" rtl="0">
              <a:spcBef>
                <a:spcPts val="1200"/>
              </a:spcBef>
              <a:spcAft>
                <a:spcPts val="1200"/>
              </a:spcAft>
              <a:buNone/>
            </a:pPr>
            <a:r>
              <a:rPr lang="tr"/>
              <a:t> </a:t>
            </a:r>
            <a:endParaRPr/>
          </a:p>
        </p:txBody>
      </p:sp>
      <p:pic>
        <p:nvPicPr>
          <p:cNvPr id="429" name="Google Shape;429;p58"/>
          <p:cNvPicPr preferRelativeResize="0"/>
          <p:nvPr/>
        </p:nvPicPr>
        <p:blipFill>
          <a:blip r:embed="rId3">
            <a:alphaModFix/>
          </a:blip>
          <a:stretch>
            <a:fillRect/>
          </a:stretch>
        </p:blipFill>
        <p:spPr>
          <a:xfrm rot="-610063">
            <a:off x="177975" y="88899"/>
            <a:ext cx="1196130" cy="2122774"/>
          </a:xfrm>
          <a:prstGeom prst="rect">
            <a:avLst/>
          </a:prstGeom>
          <a:noFill/>
          <a:ln>
            <a:noFill/>
          </a:ln>
        </p:spPr>
      </p:pic>
      <p:pic>
        <p:nvPicPr>
          <p:cNvPr id="430" name="Google Shape;430;p58"/>
          <p:cNvPicPr preferRelativeResize="0"/>
          <p:nvPr/>
        </p:nvPicPr>
        <p:blipFill>
          <a:blip r:embed="rId4">
            <a:alphaModFix/>
          </a:blip>
          <a:stretch>
            <a:fillRect/>
          </a:stretch>
        </p:blipFill>
        <p:spPr>
          <a:xfrm rot="512818">
            <a:off x="7707213" y="50039"/>
            <a:ext cx="1272800" cy="2258844"/>
          </a:xfrm>
          <a:prstGeom prst="rect">
            <a:avLst/>
          </a:prstGeom>
          <a:noFill/>
          <a:ln>
            <a:noFill/>
          </a:ln>
        </p:spPr>
      </p:pic>
      <p:sp>
        <p:nvSpPr>
          <p:cNvPr id="431" name="Google Shape;431;p58"/>
          <p:cNvSpPr/>
          <p:nvPr/>
        </p:nvSpPr>
        <p:spPr>
          <a:xfrm>
            <a:off x="2100600" y="147344"/>
            <a:ext cx="5133850" cy="1903750"/>
          </a:xfrm>
          <a:custGeom>
            <a:avLst/>
            <a:gdLst/>
            <a:ahLst/>
            <a:cxnLst/>
            <a:rect l="l" t="t" r="r" b="b"/>
            <a:pathLst>
              <a:path w="205354" h="76150" extrusionOk="0">
                <a:moveTo>
                  <a:pt x="11019" y="41627"/>
                </a:moveTo>
                <a:cubicBezTo>
                  <a:pt x="24344" y="39298"/>
                  <a:pt x="92738" y="30912"/>
                  <a:pt x="90967" y="27651"/>
                </a:cubicBezTo>
                <a:cubicBezTo>
                  <a:pt x="89197" y="24390"/>
                  <a:pt x="-2772" y="18613"/>
                  <a:pt x="396" y="22060"/>
                </a:cubicBezTo>
                <a:cubicBezTo>
                  <a:pt x="3564" y="25508"/>
                  <a:pt x="87053" y="51970"/>
                  <a:pt x="109975" y="48336"/>
                </a:cubicBezTo>
                <a:cubicBezTo>
                  <a:pt x="132897" y="44702"/>
                  <a:pt x="139140" y="2306"/>
                  <a:pt x="137929" y="256"/>
                </a:cubicBezTo>
                <a:cubicBezTo>
                  <a:pt x="136718" y="-1794"/>
                  <a:pt x="95719" y="29515"/>
                  <a:pt x="102707" y="36037"/>
                </a:cubicBezTo>
                <a:cubicBezTo>
                  <a:pt x="109696" y="42560"/>
                  <a:pt x="162808" y="32775"/>
                  <a:pt x="179860" y="39391"/>
                </a:cubicBezTo>
                <a:cubicBezTo>
                  <a:pt x="196912" y="46007"/>
                  <a:pt x="202782" y="80297"/>
                  <a:pt x="205018" y="75731"/>
                </a:cubicBezTo>
                <a:cubicBezTo>
                  <a:pt x="207254" y="71165"/>
                  <a:pt x="195235" y="22619"/>
                  <a:pt x="193278" y="11996"/>
                </a:cubicBezTo>
              </a:path>
            </a:pathLst>
          </a:custGeom>
          <a:noFill/>
          <a:ln w="9525" cap="flat" cmpd="sng">
            <a:solidFill>
              <a:srgbClr val="4A86E8"/>
            </a:solidFill>
            <a:prstDash val="solid"/>
            <a:round/>
            <a:headEnd type="none" w="med" len="med"/>
            <a:tailEnd type="none" w="med" len="med"/>
          </a:ln>
        </p:spPr>
      </p:sp>
      <p:sp>
        <p:nvSpPr>
          <p:cNvPr id="432" name="Google Shape;432;p58"/>
          <p:cNvSpPr/>
          <p:nvPr/>
        </p:nvSpPr>
        <p:spPr>
          <a:xfrm>
            <a:off x="530363" y="4039325"/>
            <a:ext cx="8274325" cy="852575"/>
          </a:xfrm>
          <a:custGeom>
            <a:avLst/>
            <a:gdLst/>
            <a:ahLst/>
            <a:cxnLst/>
            <a:rect l="l" t="t" r="r" b="b"/>
            <a:pathLst>
              <a:path w="330973" h="34103" extrusionOk="0">
                <a:moveTo>
                  <a:pt x="0" y="32426"/>
                </a:moveTo>
                <a:lnTo>
                  <a:pt x="82743" y="3354"/>
                </a:lnTo>
                <a:lnTo>
                  <a:pt x="1677" y="2236"/>
                </a:lnTo>
                <a:lnTo>
                  <a:pt x="74916" y="30190"/>
                </a:lnTo>
                <a:lnTo>
                  <a:pt x="79389" y="3354"/>
                </a:lnTo>
                <a:lnTo>
                  <a:pt x="135855" y="19567"/>
                </a:lnTo>
                <a:lnTo>
                  <a:pt x="196795" y="0"/>
                </a:lnTo>
                <a:lnTo>
                  <a:pt x="201826" y="34103"/>
                </a:lnTo>
                <a:lnTo>
                  <a:pt x="101752" y="34103"/>
                </a:lnTo>
                <a:lnTo>
                  <a:pt x="136973" y="19008"/>
                </a:lnTo>
                <a:lnTo>
                  <a:pt x="273947" y="7268"/>
                </a:lnTo>
                <a:lnTo>
                  <a:pt x="313082" y="29631"/>
                </a:lnTo>
                <a:lnTo>
                  <a:pt x="240962" y="10622"/>
                </a:lnTo>
                <a:lnTo>
                  <a:pt x="266120" y="29072"/>
                </a:lnTo>
                <a:lnTo>
                  <a:pt x="318114" y="12299"/>
                </a:lnTo>
                <a:lnTo>
                  <a:pt x="330973" y="19567"/>
                </a:lnTo>
              </a:path>
            </a:pathLst>
          </a:custGeom>
          <a:noFill/>
          <a:ln w="9525" cap="flat" cmpd="sng">
            <a:solidFill>
              <a:srgbClr val="E06666"/>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36"/>
        <p:cNvGrpSpPr/>
        <p:nvPr/>
      </p:nvGrpSpPr>
      <p:grpSpPr>
        <a:xfrm>
          <a:off x="0" y="0"/>
          <a:ext cx="0" cy="0"/>
          <a:chOff x="0" y="0"/>
          <a:chExt cx="0" cy="0"/>
        </a:xfrm>
      </p:grpSpPr>
      <p:sp>
        <p:nvSpPr>
          <p:cNvPr id="437" name="Google Shape;437;p59"/>
          <p:cNvSpPr txBox="1">
            <a:spLocks noGrp="1"/>
          </p:cNvSpPr>
          <p:nvPr>
            <p:ph type="title"/>
          </p:nvPr>
        </p:nvSpPr>
        <p:spPr>
          <a:xfrm>
            <a:off x="3798450" y="321475"/>
            <a:ext cx="15471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SONUÇ</a:t>
            </a:r>
            <a:endParaRPr/>
          </a:p>
        </p:txBody>
      </p:sp>
      <p:sp>
        <p:nvSpPr>
          <p:cNvPr id="438" name="Google Shape;438;p59"/>
          <p:cNvSpPr txBox="1">
            <a:spLocks noGrp="1"/>
          </p:cNvSpPr>
          <p:nvPr>
            <p:ph type="body" idx="1"/>
          </p:nvPr>
        </p:nvSpPr>
        <p:spPr>
          <a:xfrm>
            <a:off x="405325" y="1143250"/>
            <a:ext cx="8288400" cy="37905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1200"/>
              </a:spcAft>
              <a:buSzPts val="1018"/>
              <a:buNone/>
            </a:pPr>
            <a:r>
              <a:rPr lang="tr" sz="1665"/>
              <a:t>Öncelikle bu çalışmada dijital pazarlama bilgilerimi tazeleme ve bu reel bir örnekten hareketle kendimi ifade etmeme olanak tanıyan Techcareer.net kurucuları ve ekip üyelerine teşekkür ederim. Çalışma daha detaylı olabilirdi örneğin SEO kısmında 34 adet hatanın hepsine girebilirdim veya RankMath SEO’ dan ayarlarımız nasıl olmalı gösterebilirdim, Google Analytics ve Goodle Ads kısmında neler yapılması gerektiğine dair ekran görüntüsü vererek detaya girebilirdim. Ancak kimine sununun 100 sayfaları görmemesi ve belirlenen sürede yetiştirebilmem kaygısıyla kimine de Siteye tam erişim elde edemediğimden dolayı detaylı olarak giremedim. Umarım bu çalışma sizlerin benim dijital pazarlmaya bakış açımı ve kullanılan araçlar hakkındaki mevcut bilgimi değerlendirmenizde yardımcı olur. Hala öğrenmem gereken şeyler olduğunun ve kendimi henüz bir dijital pazarlama uzmanı sayamayacağımın farkındayım. Benim hedefim dijital pazarlamanın hem genel planlama hem de SEO, dijital reklamlar ve biraz da içerik üretme kısmında profesyonel hale gelmek. Gelecekte sizlerle çalışabilmek dileğiyle. Tekrardan teşekkürler.</a:t>
            </a:r>
            <a:endParaRPr sz="1665"/>
          </a:p>
        </p:txBody>
      </p:sp>
      <p:sp>
        <p:nvSpPr>
          <p:cNvPr id="439" name="Google Shape;439;p59"/>
          <p:cNvSpPr/>
          <p:nvPr/>
        </p:nvSpPr>
        <p:spPr>
          <a:xfrm>
            <a:off x="265550" y="181700"/>
            <a:ext cx="3284575" cy="838625"/>
          </a:xfrm>
          <a:custGeom>
            <a:avLst/>
            <a:gdLst/>
            <a:ahLst/>
            <a:cxnLst/>
            <a:rect l="l" t="t" r="r" b="b"/>
            <a:pathLst>
              <a:path w="131383" h="33545" extrusionOk="0">
                <a:moveTo>
                  <a:pt x="0" y="30190"/>
                </a:moveTo>
                <a:lnTo>
                  <a:pt x="40813" y="4473"/>
                </a:lnTo>
                <a:lnTo>
                  <a:pt x="98957" y="26836"/>
                </a:lnTo>
                <a:lnTo>
                  <a:pt x="8387" y="17890"/>
                </a:lnTo>
                <a:lnTo>
                  <a:pt x="111257" y="12859"/>
                </a:lnTo>
                <a:lnTo>
                  <a:pt x="77153" y="33545"/>
                </a:lnTo>
                <a:lnTo>
                  <a:pt x="131383" y="8386"/>
                </a:lnTo>
                <a:lnTo>
                  <a:pt x="123556" y="32426"/>
                </a:lnTo>
                <a:lnTo>
                  <a:pt x="76594" y="0"/>
                </a:lnTo>
                <a:lnTo>
                  <a:pt x="64853" y="3354"/>
                </a:lnTo>
              </a:path>
            </a:pathLst>
          </a:custGeom>
          <a:noFill/>
          <a:ln w="9525" cap="flat" cmpd="sng">
            <a:solidFill>
              <a:schemeClr val="accent6"/>
            </a:solidFill>
            <a:prstDash val="solid"/>
            <a:round/>
            <a:headEnd type="none" w="med" len="med"/>
            <a:tailEnd type="none" w="med" len="med"/>
          </a:ln>
        </p:spPr>
      </p:sp>
      <p:sp>
        <p:nvSpPr>
          <p:cNvPr id="440" name="Google Shape;440;p59"/>
          <p:cNvSpPr/>
          <p:nvPr/>
        </p:nvSpPr>
        <p:spPr>
          <a:xfrm>
            <a:off x="5367125" y="237600"/>
            <a:ext cx="3424350" cy="894525"/>
          </a:xfrm>
          <a:custGeom>
            <a:avLst/>
            <a:gdLst/>
            <a:ahLst/>
            <a:cxnLst/>
            <a:rect l="l" t="t" r="r" b="b"/>
            <a:pathLst>
              <a:path w="136974" h="35781" extrusionOk="0">
                <a:moveTo>
                  <a:pt x="12300" y="22922"/>
                </a:moveTo>
                <a:lnTo>
                  <a:pt x="29631" y="4473"/>
                </a:lnTo>
                <a:lnTo>
                  <a:pt x="127470" y="21804"/>
                </a:lnTo>
                <a:lnTo>
                  <a:pt x="49758" y="22922"/>
                </a:lnTo>
                <a:lnTo>
                  <a:pt x="130265" y="6709"/>
                </a:lnTo>
                <a:lnTo>
                  <a:pt x="20686" y="17891"/>
                </a:lnTo>
                <a:lnTo>
                  <a:pt x="0" y="559"/>
                </a:lnTo>
                <a:lnTo>
                  <a:pt x="77712" y="32986"/>
                </a:lnTo>
                <a:lnTo>
                  <a:pt x="100075" y="0"/>
                </a:lnTo>
                <a:lnTo>
                  <a:pt x="136974" y="35781"/>
                </a:lnTo>
              </a:path>
            </a:pathLst>
          </a:custGeom>
          <a:noFill/>
          <a:ln w="9525" cap="flat" cmpd="sng">
            <a:solidFill>
              <a:schemeClr val="accent6"/>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44"/>
        <p:cNvGrpSpPr/>
        <p:nvPr/>
      </p:nvGrpSpPr>
      <p:grpSpPr>
        <a:xfrm>
          <a:off x="0" y="0"/>
          <a:ext cx="0" cy="0"/>
          <a:chOff x="0" y="0"/>
          <a:chExt cx="0" cy="0"/>
        </a:xfrm>
      </p:grpSpPr>
      <p:sp>
        <p:nvSpPr>
          <p:cNvPr id="445" name="Google Shape;445;p60"/>
          <p:cNvSpPr txBox="1">
            <a:spLocks noGrp="1"/>
          </p:cNvSpPr>
          <p:nvPr>
            <p:ph type="title"/>
          </p:nvPr>
        </p:nvSpPr>
        <p:spPr>
          <a:xfrm>
            <a:off x="3148499" y="1945650"/>
            <a:ext cx="3082967"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dirty="0" smtClean="0"/>
              <a:t>TEŞEKKÜRLER</a:t>
            </a:r>
            <a:endParaRPr dirty="0"/>
          </a:p>
        </p:txBody>
      </p:sp>
      <p:sp>
        <p:nvSpPr>
          <p:cNvPr id="446" name="Google Shape;446;p60"/>
          <p:cNvSpPr txBox="1"/>
          <p:nvPr/>
        </p:nvSpPr>
        <p:spPr>
          <a:xfrm>
            <a:off x="251600" y="4262950"/>
            <a:ext cx="3815700" cy="6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2100">
                <a:latin typeface="Lato"/>
                <a:ea typeface="Lato"/>
                <a:cs typeface="Lato"/>
                <a:sym typeface="Lato"/>
              </a:rPr>
              <a:t>Hazırlayan: Gencay Uzunköprü</a:t>
            </a:r>
            <a:endParaRPr sz="2100">
              <a:latin typeface="Lato"/>
              <a:ea typeface="Lato"/>
              <a:cs typeface="Lato"/>
              <a:sym typeface="Lato"/>
            </a:endParaRPr>
          </a:p>
        </p:txBody>
      </p:sp>
      <p:pic>
        <p:nvPicPr>
          <p:cNvPr id="447" name="Google Shape;447;p60"/>
          <p:cNvPicPr preferRelativeResize="0"/>
          <p:nvPr/>
        </p:nvPicPr>
        <p:blipFill>
          <a:blip r:embed="rId3">
            <a:alphaModFix/>
          </a:blip>
          <a:stretch>
            <a:fillRect/>
          </a:stretch>
        </p:blipFill>
        <p:spPr>
          <a:xfrm rot="-509387">
            <a:off x="-85200" y="-376825"/>
            <a:ext cx="2843700" cy="2843700"/>
          </a:xfrm>
          <a:prstGeom prst="rect">
            <a:avLst/>
          </a:prstGeom>
          <a:noFill/>
          <a:ln>
            <a:noFill/>
          </a:ln>
        </p:spPr>
      </p:pic>
      <p:pic>
        <p:nvPicPr>
          <p:cNvPr id="448" name="Google Shape;448;p60"/>
          <p:cNvPicPr preferRelativeResize="0"/>
          <p:nvPr/>
        </p:nvPicPr>
        <p:blipFill>
          <a:blip r:embed="rId4">
            <a:alphaModFix/>
          </a:blip>
          <a:stretch>
            <a:fillRect/>
          </a:stretch>
        </p:blipFill>
        <p:spPr>
          <a:xfrm>
            <a:off x="6353725" y="902337"/>
            <a:ext cx="2344350" cy="3338824"/>
          </a:xfrm>
          <a:prstGeom prst="rect">
            <a:avLst/>
          </a:prstGeom>
          <a:noFill/>
          <a:ln>
            <a:noFill/>
          </a:ln>
        </p:spPr>
      </p:pic>
      <p:sp>
        <p:nvSpPr>
          <p:cNvPr id="449" name="Google Shape;449;p60"/>
          <p:cNvSpPr/>
          <p:nvPr/>
        </p:nvSpPr>
        <p:spPr>
          <a:xfrm>
            <a:off x="558309" y="2548748"/>
            <a:ext cx="2795275" cy="1407800"/>
          </a:xfrm>
          <a:custGeom>
            <a:avLst/>
            <a:gdLst/>
            <a:ahLst/>
            <a:cxnLst/>
            <a:rect l="l" t="t" r="r" b="b"/>
            <a:pathLst>
              <a:path w="111811" h="56312" extrusionOk="0">
                <a:moveTo>
                  <a:pt x="4504" y="35583"/>
                </a:moveTo>
                <a:cubicBezTo>
                  <a:pt x="1056" y="40894"/>
                  <a:pt x="59386" y="28874"/>
                  <a:pt x="58734" y="32228"/>
                </a:cubicBezTo>
                <a:cubicBezTo>
                  <a:pt x="58082" y="35582"/>
                  <a:pt x="4690" y="59902"/>
                  <a:pt x="590" y="55709"/>
                </a:cubicBezTo>
                <a:cubicBezTo>
                  <a:pt x="-3510" y="51516"/>
                  <a:pt x="20251" y="7163"/>
                  <a:pt x="34135" y="7070"/>
                </a:cubicBezTo>
                <a:cubicBezTo>
                  <a:pt x="48019" y="6977"/>
                  <a:pt x="71127" y="53193"/>
                  <a:pt x="83892" y="55150"/>
                </a:cubicBezTo>
                <a:cubicBezTo>
                  <a:pt x="96658" y="57107"/>
                  <a:pt x="116691" y="19183"/>
                  <a:pt x="110728" y="18810"/>
                </a:cubicBezTo>
                <a:cubicBezTo>
                  <a:pt x="104765" y="18437"/>
                  <a:pt x="53330" y="55989"/>
                  <a:pt x="48112" y="52914"/>
                </a:cubicBezTo>
                <a:cubicBezTo>
                  <a:pt x="42894" y="49839"/>
                  <a:pt x="86688" y="3250"/>
                  <a:pt x="79420" y="361"/>
                </a:cubicBezTo>
                <a:cubicBezTo>
                  <a:pt x="72152" y="-2527"/>
                  <a:pt x="7952" y="30272"/>
                  <a:pt x="4504" y="35583"/>
                </a:cubicBezTo>
                <a:close/>
              </a:path>
            </a:pathLst>
          </a:custGeom>
          <a:solidFill>
            <a:srgbClr val="D9D9D9"/>
          </a:solidFill>
          <a:ln w="9525" cap="flat" cmpd="sng">
            <a:solidFill>
              <a:srgbClr val="0B5394"/>
            </a:solidFill>
            <a:prstDash val="solid"/>
            <a:round/>
            <a:headEnd type="none" w="med" len="med"/>
            <a:tailEnd type="none" w="med" len="med"/>
          </a:ln>
        </p:spPr>
      </p:sp>
      <p:cxnSp>
        <p:nvCxnSpPr>
          <p:cNvPr id="450" name="Google Shape;450;p60"/>
          <p:cNvCxnSpPr/>
          <p:nvPr/>
        </p:nvCxnSpPr>
        <p:spPr>
          <a:xfrm rot="10800000">
            <a:off x="3214825" y="1118125"/>
            <a:ext cx="223500" cy="615000"/>
          </a:xfrm>
          <a:prstGeom prst="straightConnector1">
            <a:avLst/>
          </a:prstGeom>
          <a:noFill/>
          <a:ln w="9525" cap="flat" cmpd="sng">
            <a:solidFill>
              <a:srgbClr val="FFFF00"/>
            </a:solidFill>
            <a:prstDash val="solid"/>
            <a:round/>
            <a:headEnd type="none" w="med" len="med"/>
            <a:tailEnd type="none" w="med" len="med"/>
          </a:ln>
        </p:spPr>
      </p:cxnSp>
      <p:cxnSp>
        <p:nvCxnSpPr>
          <p:cNvPr id="451" name="Google Shape;451;p60"/>
          <p:cNvCxnSpPr/>
          <p:nvPr/>
        </p:nvCxnSpPr>
        <p:spPr>
          <a:xfrm rot="10800000">
            <a:off x="3913450" y="880500"/>
            <a:ext cx="111900" cy="754800"/>
          </a:xfrm>
          <a:prstGeom prst="straightConnector1">
            <a:avLst/>
          </a:prstGeom>
          <a:noFill/>
          <a:ln w="9525" cap="flat" cmpd="sng">
            <a:solidFill>
              <a:srgbClr val="FFFF00"/>
            </a:solidFill>
            <a:prstDash val="solid"/>
            <a:round/>
            <a:headEnd type="none" w="med" len="med"/>
            <a:tailEnd type="none" w="med" len="med"/>
          </a:ln>
        </p:spPr>
      </p:cxnSp>
      <p:cxnSp>
        <p:nvCxnSpPr>
          <p:cNvPr id="452" name="Google Shape;452;p60"/>
          <p:cNvCxnSpPr/>
          <p:nvPr/>
        </p:nvCxnSpPr>
        <p:spPr>
          <a:xfrm rot="10800000" flipH="1">
            <a:off x="5576775" y="936575"/>
            <a:ext cx="349500" cy="768600"/>
          </a:xfrm>
          <a:prstGeom prst="straightConnector1">
            <a:avLst/>
          </a:prstGeom>
          <a:noFill/>
          <a:ln w="9525" cap="flat" cmpd="sng">
            <a:solidFill>
              <a:srgbClr val="FFFF00"/>
            </a:solidFill>
            <a:prstDash val="solid"/>
            <a:round/>
            <a:headEnd type="none" w="med" len="med"/>
            <a:tailEnd type="none" w="med" len="med"/>
          </a:ln>
        </p:spPr>
      </p:cxnSp>
      <p:cxnSp>
        <p:nvCxnSpPr>
          <p:cNvPr id="453" name="Google Shape;453;p60"/>
          <p:cNvCxnSpPr/>
          <p:nvPr/>
        </p:nvCxnSpPr>
        <p:spPr>
          <a:xfrm rot="10800000" flipH="1">
            <a:off x="5031675" y="740825"/>
            <a:ext cx="139800" cy="810600"/>
          </a:xfrm>
          <a:prstGeom prst="straightConnector1">
            <a:avLst/>
          </a:prstGeom>
          <a:noFill/>
          <a:ln w="9525" cap="flat" cmpd="sng">
            <a:solidFill>
              <a:srgbClr val="FFFF00"/>
            </a:solidFill>
            <a:prstDash val="solid"/>
            <a:round/>
            <a:headEnd type="none" w="med" len="med"/>
            <a:tailEnd type="none" w="med" len="med"/>
          </a:ln>
        </p:spPr>
      </p:cxnSp>
      <p:cxnSp>
        <p:nvCxnSpPr>
          <p:cNvPr id="454" name="Google Shape;454;p60"/>
          <p:cNvCxnSpPr/>
          <p:nvPr/>
        </p:nvCxnSpPr>
        <p:spPr>
          <a:xfrm rot="10800000">
            <a:off x="4500675" y="740825"/>
            <a:ext cx="55800" cy="810600"/>
          </a:xfrm>
          <a:prstGeom prst="straightConnector1">
            <a:avLst/>
          </a:prstGeom>
          <a:noFill/>
          <a:ln w="9525" cap="flat" cmpd="sng">
            <a:solidFill>
              <a:srgbClr val="FFFF00"/>
            </a:solidFill>
            <a:prstDash val="solid"/>
            <a:round/>
            <a:headEnd type="none" w="med" len="med"/>
            <a:tailEnd type="none" w="med" len="med"/>
          </a:ln>
        </p:spPr>
      </p:cxnSp>
      <p:cxnSp>
        <p:nvCxnSpPr>
          <p:cNvPr id="455" name="Google Shape;455;p60"/>
          <p:cNvCxnSpPr/>
          <p:nvPr/>
        </p:nvCxnSpPr>
        <p:spPr>
          <a:xfrm>
            <a:off x="5464975" y="2823325"/>
            <a:ext cx="349500" cy="629100"/>
          </a:xfrm>
          <a:prstGeom prst="straightConnector1">
            <a:avLst/>
          </a:prstGeom>
          <a:noFill/>
          <a:ln w="9525" cap="flat" cmpd="sng">
            <a:solidFill>
              <a:srgbClr val="FFFF00"/>
            </a:solidFill>
            <a:prstDash val="solid"/>
            <a:round/>
            <a:headEnd type="none" w="med" len="med"/>
            <a:tailEnd type="none" w="med" len="med"/>
          </a:ln>
        </p:spPr>
      </p:cxnSp>
      <p:cxnSp>
        <p:nvCxnSpPr>
          <p:cNvPr id="456" name="Google Shape;456;p60"/>
          <p:cNvCxnSpPr/>
          <p:nvPr/>
        </p:nvCxnSpPr>
        <p:spPr>
          <a:xfrm>
            <a:off x="5115550" y="2949125"/>
            <a:ext cx="14100" cy="670800"/>
          </a:xfrm>
          <a:prstGeom prst="straightConnector1">
            <a:avLst/>
          </a:prstGeom>
          <a:noFill/>
          <a:ln w="9525" cap="flat" cmpd="sng">
            <a:solidFill>
              <a:srgbClr val="FFFF00"/>
            </a:solidFill>
            <a:prstDash val="solid"/>
            <a:round/>
            <a:headEnd type="none" w="med" len="med"/>
            <a:tailEnd type="none" w="med" len="med"/>
          </a:ln>
        </p:spPr>
      </p:cxnSp>
      <p:cxnSp>
        <p:nvCxnSpPr>
          <p:cNvPr id="457" name="Google Shape;457;p60"/>
          <p:cNvCxnSpPr/>
          <p:nvPr/>
        </p:nvCxnSpPr>
        <p:spPr>
          <a:xfrm flipH="1">
            <a:off x="3046975" y="2935150"/>
            <a:ext cx="475200" cy="587100"/>
          </a:xfrm>
          <a:prstGeom prst="straightConnector1">
            <a:avLst/>
          </a:prstGeom>
          <a:noFill/>
          <a:ln w="9525" cap="flat" cmpd="sng">
            <a:solidFill>
              <a:srgbClr val="FFFF00"/>
            </a:solidFill>
            <a:prstDash val="solid"/>
            <a:round/>
            <a:headEnd type="none" w="med" len="med"/>
            <a:tailEnd type="none" w="med" len="med"/>
          </a:ln>
        </p:spPr>
      </p:cxnSp>
      <p:cxnSp>
        <p:nvCxnSpPr>
          <p:cNvPr id="458" name="Google Shape;458;p60"/>
          <p:cNvCxnSpPr/>
          <p:nvPr/>
        </p:nvCxnSpPr>
        <p:spPr>
          <a:xfrm flipH="1">
            <a:off x="3815625" y="3046975"/>
            <a:ext cx="42000" cy="642900"/>
          </a:xfrm>
          <a:prstGeom prst="straightConnector1">
            <a:avLst/>
          </a:prstGeom>
          <a:noFill/>
          <a:ln w="9525" cap="flat" cmpd="sng">
            <a:solidFill>
              <a:srgbClr val="FFFF00"/>
            </a:solidFill>
            <a:prstDash val="solid"/>
            <a:round/>
            <a:headEnd type="none" w="med" len="med"/>
            <a:tailEnd type="none" w="med" len="med"/>
          </a:ln>
        </p:spPr>
      </p:cxnSp>
      <p:cxnSp>
        <p:nvCxnSpPr>
          <p:cNvPr id="459" name="Google Shape;459;p60"/>
          <p:cNvCxnSpPr/>
          <p:nvPr/>
        </p:nvCxnSpPr>
        <p:spPr>
          <a:xfrm>
            <a:off x="4444650" y="3116850"/>
            <a:ext cx="84000" cy="782700"/>
          </a:xfrm>
          <a:prstGeom prst="straightConnector1">
            <a:avLst/>
          </a:prstGeom>
          <a:noFill/>
          <a:ln w="9525" cap="flat" cmpd="sng">
            <a:solidFill>
              <a:srgbClr val="FFFF00"/>
            </a:solidFill>
            <a:prstDash val="solid"/>
            <a:round/>
            <a:headEnd type="none" w="med" len="med"/>
            <a:tailEnd type="none" w="med" len="med"/>
          </a:ln>
        </p:spPr>
      </p:cxnSp>
      <p:sp>
        <p:nvSpPr>
          <p:cNvPr id="460" name="Google Shape;460;p60"/>
          <p:cNvSpPr/>
          <p:nvPr/>
        </p:nvSpPr>
        <p:spPr>
          <a:xfrm>
            <a:off x="6053497" y="590087"/>
            <a:ext cx="2987925" cy="4036550"/>
          </a:xfrm>
          <a:custGeom>
            <a:avLst/>
            <a:gdLst/>
            <a:ahLst/>
            <a:cxnLst/>
            <a:rect l="l" t="t" r="r" b="b"/>
            <a:pathLst>
              <a:path w="119517" h="161462" extrusionOk="0">
                <a:moveTo>
                  <a:pt x="8885" y="9942"/>
                </a:moveTo>
                <a:cubicBezTo>
                  <a:pt x="11150" y="9375"/>
                  <a:pt x="12770" y="7153"/>
                  <a:pt x="15035" y="6587"/>
                </a:cubicBezTo>
                <a:cubicBezTo>
                  <a:pt x="32226" y="2289"/>
                  <a:pt x="50427" y="8823"/>
                  <a:pt x="68147" y="8823"/>
                </a:cubicBezTo>
                <a:cubicBezTo>
                  <a:pt x="82248" y="8823"/>
                  <a:pt x="102256" y="2682"/>
                  <a:pt x="110078" y="14414"/>
                </a:cubicBezTo>
                <a:cubicBezTo>
                  <a:pt x="114851" y="21574"/>
                  <a:pt x="113264" y="31580"/>
                  <a:pt x="112314" y="40132"/>
                </a:cubicBezTo>
                <a:cubicBezTo>
                  <a:pt x="111141" y="50691"/>
                  <a:pt x="111755" y="61375"/>
                  <a:pt x="111755" y="71999"/>
                </a:cubicBezTo>
                <a:cubicBezTo>
                  <a:pt x="111755" y="78149"/>
                  <a:pt x="110264" y="84482"/>
                  <a:pt x="111755" y="90449"/>
                </a:cubicBezTo>
                <a:cubicBezTo>
                  <a:pt x="116094" y="107814"/>
                  <a:pt x="116726" y="127501"/>
                  <a:pt x="110078" y="144120"/>
                </a:cubicBezTo>
                <a:cubicBezTo>
                  <a:pt x="107965" y="149402"/>
                  <a:pt x="106530" y="156857"/>
                  <a:pt x="101133" y="158656"/>
                </a:cubicBezTo>
                <a:cubicBezTo>
                  <a:pt x="97243" y="159953"/>
                  <a:pt x="92913" y="158248"/>
                  <a:pt x="88833" y="158656"/>
                </a:cubicBezTo>
                <a:cubicBezTo>
                  <a:pt x="76218" y="159917"/>
                  <a:pt x="63494" y="157538"/>
                  <a:pt x="50816" y="157538"/>
                </a:cubicBezTo>
                <a:cubicBezTo>
                  <a:pt x="41654" y="157538"/>
                  <a:pt x="32458" y="156807"/>
                  <a:pt x="23421" y="155301"/>
                </a:cubicBezTo>
                <a:cubicBezTo>
                  <a:pt x="19852" y="154706"/>
                  <a:pt x="14661" y="156168"/>
                  <a:pt x="12799" y="153065"/>
                </a:cubicBezTo>
                <a:cubicBezTo>
                  <a:pt x="7217" y="143762"/>
                  <a:pt x="13434" y="130931"/>
                  <a:pt x="10003" y="120639"/>
                </a:cubicBezTo>
                <a:cubicBezTo>
                  <a:pt x="4040" y="102751"/>
                  <a:pt x="6649" y="83028"/>
                  <a:pt x="6649" y="64172"/>
                </a:cubicBezTo>
                <a:cubicBezTo>
                  <a:pt x="6649" y="48700"/>
                  <a:pt x="2988" y="33031"/>
                  <a:pt x="5531" y="17769"/>
                </a:cubicBezTo>
                <a:cubicBezTo>
                  <a:pt x="6312" y="13082"/>
                  <a:pt x="7431" y="7034"/>
                  <a:pt x="11681" y="4910"/>
                </a:cubicBezTo>
                <a:cubicBezTo>
                  <a:pt x="28858" y="-3676"/>
                  <a:pt x="51047" y="518"/>
                  <a:pt x="69265" y="6587"/>
                </a:cubicBezTo>
                <a:cubicBezTo>
                  <a:pt x="79192" y="9894"/>
                  <a:pt x="90111" y="8823"/>
                  <a:pt x="100574" y="8823"/>
                </a:cubicBezTo>
                <a:cubicBezTo>
                  <a:pt x="104674" y="8823"/>
                  <a:pt x="109594" y="6362"/>
                  <a:pt x="112873" y="8823"/>
                </a:cubicBezTo>
                <a:cubicBezTo>
                  <a:pt x="114816" y="10281"/>
                  <a:pt x="112658" y="13686"/>
                  <a:pt x="112314" y="16091"/>
                </a:cubicBezTo>
                <a:cubicBezTo>
                  <a:pt x="110823" y="26527"/>
                  <a:pt x="104509" y="37398"/>
                  <a:pt x="107842" y="47400"/>
                </a:cubicBezTo>
                <a:cubicBezTo>
                  <a:pt x="109291" y="51748"/>
                  <a:pt x="112185" y="55486"/>
                  <a:pt x="113991" y="59699"/>
                </a:cubicBezTo>
                <a:cubicBezTo>
                  <a:pt x="118500" y="70216"/>
                  <a:pt x="116869" y="82407"/>
                  <a:pt x="117905" y="93803"/>
                </a:cubicBezTo>
                <a:cubicBezTo>
                  <a:pt x="118462" y="99930"/>
                  <a:pt x="120748" y="106539"/>
                  <a:pt x="118464" y="112252"/>
                </a:cubicBezTo>
                <a:cubicBezTo>
                  <a:pt x="115829" y="118841"/>
                  <a:pt x="111799" y="124935"/>
                  <a:pt x="110078" y="131820"/>
                </a:cubicBezTo>
                <a:cubicBezTo>
                  <a:pt x="107892" y="140566"/>
                  <a:pt x="105212" y="152450"/>
                  <a:pt x="96660" y="155301"/>
                </a:cubicBezTo>
                <a:cubicBezTo>
                  <a:pt x="92754" y="156603"/>
                  <a:pt x="88265" y="155117"/>
                  <a:pt x="84360" y="156420"/>
                </a:cubicBezTo>
                <a:cubicBezTo>
                  <a:pt x="78529" y="158365"/>
                  <a:pt x="72301" y="162836"/>
                  <a:pt x="66470" y="160892"/>
                </a:cubicBezTo>
                <a:cubicBezTo>
                  <a:pt x="60364" y="158857"/>
                  <a:pt x="55017" y="153624"/>
                  <a:pt x="48580" y="153624"/>
                </a:cubicBezTo>
                <a:cubicBezTo>
                  <a:pt x="40161" y="153624"/>
                  <a:pt x="31756" y="157052"/>
                  <a:pt x="23421" y="155860"/>
                </a:cubicBezTo>
                <a:cubicBezTo>
                  <a:pt x="20780" y="155482"/>
                  <a:pt x="16438" y="156714"/>
                  <a:pt x="15594" y="154183"/>
                </a:cubicBezTo>
                <a:cubicBezTo>
                  <a:pt x="12584" y="145153"/>
                  <a:pt x="5759" y="137330"/>
                  <a:pt x="4413" y="127907"/>
                </a:cubicBezTo>
                <a:cubicBezTo>
                  <a:pt x="2129" y="111912"/>
                  <a:pt x="12847" y="95821"/>
                  <a:pt x="10562" y="79826"/>
                </a:cubicBezTo>
                <a:cubicBezTo>
                  <a:pt x="8504" y="65417"/>
                  <a:pt x="-2355" y="51609"/>
                  <a:pt x="499" y="37336"/>
                </a:cubicBezTo>
                <a:cubicBezTo>
                  <a:pt x="1953" y="30061"/>
                  <a:pt x="8204" y="24408"/>
                  <a:pt x="10003" y="17210"/>
                </a:cubicBezTo>
                <a:cubicBezTo>
                  <a:pt x="11458" y="11388"/>
                  <a:pt x="11875" y="1740"/>
                  <a:pt x="17830" y="996"/>
                </a:cubicBezTo>
                <a:cubicBezTo>
                  <a:pt x="23011" y="348"/>
                  <a:pt x="28815" y="-781"/>
                  <a:pt x="33485" y="1555"/>
                </a:cubicBezTo>
                <a:cubicBezTo>
                  <a:pt x="37289" y="3458"/>
                  <a:pt x="40438" y="7235"/>
                  <a:pt x="44666" y="7705"/>
                </a:cubicBezTo>
                <a:cubicBezTo>
                  <a:pt x="61337" y="9557"/>
                  <a:pt x="78210" y="7146"/>
                  <a:pt x="94983" y="7146"/>
                </a:cubicBezTo>
              </a:path>
            </a:pathLst>
          </a:custGeom>
          <a:noFill/>
          <a:ln w="9525" cap="flat" cmpd="sng">
            <a:solidFill>
              <a:srgbClr val="FF0000"/>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2868900" y="1852375"/>
            <a:ext cx="3630300" cy="7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tr" sz="3080"/>
              <a:t>AYLIK PLANLAMA</a:t>
            </a:r>
            <a:endParaRPr sz="3080"/>
          </a:p>
        </p:txBody>
      </p:sp>
      <p:sp>
        <p:nvSpPr>
          <p:cNvPr id="97" name="Google Shape;97;p17"/>
          <p:cNvSpPr txBox="1"/>
          <p:nvPr/>
        </p:nvSpPr>
        <p:spPr>
          <a:xfrm>
            <a:off x="595500" y="2851250"/>
            <a:ext cx="7953000" cy="78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tr">
                <a:latin typeface="Lato"/>
                <a:ea typeface="Lato"/>
                <a:cs typeface="Lato"/>
                <a:sym typeface="Lato"/>
              </a:rPr>
              <a:t>İlk önce Bulunduğumuz platformlar ve bunlarla ilgili bazı veriler sunacağım daha sonra bütçe belirleyip hedeflerimiz ve neler yapılması gerektiği </a:t>
            </a:r>
            <a:endParaRPr>
              <a:latin typeface="Lato"/>
              <a:ea typeface="Lato"/>
              <a:cs typeface="Lato"/>
              <a:sym typeface="Lato"/>
            </a:endParaRPr>
          </a:p>
          <a:p>
            <a:pPr marL="0" lvl="0" indent="0" algn="ctr" rtl="0">
              <a:spcBef>
                <a:spcPts val="0"/>
              </a:spcBef>
              <a:spcAft>
                <a:spcPts val="0"/>
              </a:spcAft>
              <a:buNone/>
            </a:pPr>
            <a:r>
              <a:rPr lang="tr">
                <a:latin typeface="Lato"/>
                <a:ea typeface="Lato"/>
                <a:cs typeface="Lato"/>
                <a:sym typeface="Lato"/>
              </a:rPr>
              <a:t>üzerinde duracağız.</a:t>
            </a:r>
            <a:endParaRPr>
              <a:latin typeface="Lato"/>
              <a:ea typeface="Lato"/>
              <a:cs typeface="Lato"/>
              <a:sym typeface="Lato"/>
            </a:endParaRPr>
          </a:p>
        </p:txBody>
      </p:sp>
      <p:pic>
        <p:nvPicPr>
          <p:cNvPr id="98" name="Google Shape;98;p17"/>
          <p:cNvPicPr preferRelativeResize="0"/>
          <p:nvPr/>
        </p:nvPicPr>
        <p:blipFill>
          <a:blip r:embed="rId3">
            <a:alphaModFix/>
          </a:blip>
          <a:stretch>
            <a:fillRect/>
          </a:stretch>
        </p:blipFill>
        <p:spPr>
          <a:xfrm rot="-398114">
            <a:off x="6990437" y="907"/>
            <a:ext cx="1835250" cy="2753537"/>
          </a:xfrm>
          <a:prstGeom prst="rect">
            <a:avLst/>
          </a:prstGeom>
          <a:noFill/>
          <a:ln>
            <a:noFill/>
          </a:ln>
        </p:spPr>
      </p:pic>
      <p:pic>
        <p:nvPicPr>
          <p:cNvPr id="99" name="Google Shape;99;p17"/>
          <p:cNvPicPr preferRelativeResize="0"/>
          <p:nvPr/>
        </p:nvPicPr>
        <p:blipFill>
          <a:blip r:embed="rId4">
            <a:alphaModFix/>
          </a:blip>
          <a:stretch>
            <a:fillRect/>
          </a:stretch>
        </p:blipFill>
        <p:spPr>
          <a:xfrm rot="653190">
            <a:off x="295381" y="-669057"/>
            <a:ext cx="2226190" cy="3340136"/>
          </a:xfrm>
          <a:prstGeom prst="rect">
            <a:avLst/>
          </a:prstGeom>
          <a:noFill/>
          <a:ln>
            <a:noFill/>
          </a:ln>
        </p:spPr>
      </p:pic>
      <p:pic>
        <p:nvPicPr>
          <p:cNvPr id="100" name="Google Shape;100;p17"/>
          <p:cNvPicPr preferRelativeResize="0"/>
          <p:nvPr/>
        </p:nvPicPr>
        <p:blipFill>
          <a:blip r:embed="rId5">
            <a:alphaModFix/>
          </a:blip>
          <a:stretch>
            <a:fillRect/>
          </a:stretch>
        </p:blipFill>
        <p:spPr>
          <a:xfrm>
            <a:off x="0" y="3279879"/>
            <a:ext cx="2141125" cy="3212447"/>
          </a:xfrm>
          <a:prstGeom prst="rect">
            <a:avLst/>
          </a:prstGeom>
          <a:noFill/>
          <a:ln>
            <a:noFill/>
          </a:ln>
        </p:spPr>
      </p:pic>
      <p:pic>
        <p:nvPicPr>
          <p:cNvPr id="101" name="Google Shape;101;p17"/>
          <p:cNvPicPr preferRelativeResize="0"/>
          <p:nvPr/>
        </p:nvPicPr>
        <p:blipFill>
          <a:blip r:embed="rId6">
            <a:alphaModFix/>
          </a:blip>
          <a:stretch>
            <a:fillRect/>
          </a:stretch>
        </p:blipFill>
        <p:spPr>
          <a:xfrm rot="309820">
            <a:off x="6436629" y="3383350"/>
            <a:ext cx="2466371" cy="3700476"/>
          </a:xfrm>
          <a:prstGeom prst="rect">
            <a:avLst/>
          </a:prstGeom>
          <a:noFill/>
          <a:ln>
            <a:noFill/>
          </a:ln>
        </p:spPr>
      </p:pic>
      <p:cxnSp>
        <p:nvCxnSpPr>
          <p:cNvPr id="102" name="Google Shape;102;p17"/>
          <p:cNvCxnSpPr/>
          <p:nvPr/>
        </p:nvCxnSpPr>
        <p:spPr>
          <a:xfrm rot="10800000">
            <a:off x="6135700" y="281200"/>
            <a:ext cx="463200" cy="148800"/>
          </a:xfrm>
          <a:prstGeom prst="straightConnector1">
            <a:avLst/>
          </a:prstGeom>
          <a:noFill/>
          <a:ln w="9525" cap="flat" cmpd="sng">
            <a:solidFill>
              <a:srgbClr val="FFFF00"/>
            </a:solidFill>
            <a:prstDash val="solid"/>
            <a:round/>
            <a:headEnd type="none" w="med" len="med"/>
            <a:tailEnd type="none" w="med" len="med"/>
          </a:ln>
        </p:spPr>
      </p:cxnSp>
      <p:cxnSp>
        <p:nvCxnSpPr>
          <p:cNvPr id="103" name="Google Shape;103;p17"/>
          <p:cNvCxnSpPr/>
          <p:nvPr/>
        </p:nvCxnSpPr>
        <p:spPr>
          <a:xfrm flipH="1">
            <a:off x="6168950" y="810400"/>
            <a:ext cx="413400" cy="99300"/>
          </a:xfrm>
          <a:prstGeom prst="straightConnector1">
            <a:avLst/>
          </a:prstGeom>
          <a:noFill/>
          <a:ln w="9525" cap="flat" cmpd="sng">
            <a:solidFill>
              <a:srgbClr val="FFFF00"/>
            </a:solidFill>
            <a:prstDash val="solid"/>
            <a:round/>
            <a:headEnd type="none" w="med" len="med"/>
            <a:tailEnd type="none" w="med" len="med"/>
          </a:ln>
        </p:spPr>
      </p:cxnSp>
      <p:cxnSp>
        <p:nvCxnSpPr>
          <p:cNvPr id="104" name="Google Shape;104;p17"/>
          <p:cNvCxnSpPr/>
          <p:nvPr/>
        </p:nvCxnSpPr>
        <p:spPr>
          <a:xfrm flipH="1">
            <a:off x="6334375" y="1273475"/>
            <a:ext cx="297600" cy="165300"/>
          </a:xfrm>
          <a:prstGeom prst="straightConnector1">
            <a:avLst/>
          </a:prstGeom>
          <a:noFill/>
          <a:ln w="9525" cap="flat" cmpd="sng">
            <a:solidFill>
              <a:srgbClr val="FFFF00"/>
            </a:solidFill>
            <a:prstDash val="solid"/>
            <a:round/>
            <a:headEnd type="none" w="med" len="med"/>
            <a:tailEnd type="none" w="med" len="med"/>
          </a:ln>
        </p:spPr>
      </p:cxnSp>
      <p:cxnSp>
        <p:nvCxnSpPr>
          <p:cNvPr id="105" name="Google Shape;105;p17"/>
          <p:cNvCxnSpPr/>
          <p:nvPr/>
        </p:nvCxnSpPr>
        <p:spPr>
          <a:xfrm flipH="1">
            <a:off x="6631950" y="1620775"/>
            <a:ext cx="115800" cy="231600"/>
          </a:xfrm>
          <a:prstGeom prst="straightConnector1">
            <a:avLst/>
          </a:prstGeom>
          <a:noFill/>
          <a:ln w="9525" cap="flat" cmpd="sng">
            <a:solidFill>
              <a:srgbClr val="FFFF00"/>
            </a:solidFill>
            <a:prstDash val="solid"/>
            <a:round/>
            <a:headEnd type="none" w="med" len="med"/>
            <a:tailEnd type="none" w="med" len="med"/>
          </a:ln>
        </p:spPr>
      </p:cxnSp>
      <p:pic>
        <p:nvPicPr>
          <p:cNvPr id="106" name="Google Shape;106;p17"/>
          <p:cNvPicPr preferRelativeResize="0"/>
          <p:nvPr/>
        </p:nvPicPr>
        <p:blipFill>
          <a:blip r:embed="rId7">
            <a:alphaModFix/>
          </a:blip>
          <a:stretch>
            <a:fillRect/>
          </a:stretch>
        </p:blipFill>
        <p:spPr>
          <a:xfrm rot="414996">
            <a:off x="2816950" y="88200"/>
            <a:ext cx="1968889" cy="1825625"/>
          </a:xfrm>
          <a:prstGeom prst="rect">
            <a:avLst/>
          </a:prstGeom>
          <a:noFill/>
          <a:ln>
            <a:noFill/>
          </a:ln>
        </p:spPr>
      </p:pic>
      <p:sp>
        <p:nvSpPr>
          <p:cNvPr id="107" name="Google Shape;107;p17"/>
          <p:cNvSpPr/>
          <p:nvPr/>
        </p:nvSpPr>
        <p:spPr>
          <a:xfrm>
            <a:off x="2600525" y="3735225"/>
            <a:ext cx="3674575" cy="1224850"/>
          </a:xfrm>
          <a:custGeom>
            <a:avLst/>
            <a:gdLst/>
            <a:ahLst/>
            <a:cxnLst/>
            <a:rect l="l" t="t" r="r" b="b"/>
            <a:pathLst>
              <a:path w="146983" h="48994" extrusionOk="0">
                <a:moveTo>
                  <a:pt x="15523" y="6791"/>
                </a:moveTo>
                <a:lnTo>
                  <a:pt x="0" y="30076"/>
                </a:lnTo>
                <a:lnTo>
                  <a:pt x="30560" y="30076"/>
                </a:lnTo>
                <a:lnTo>
                  <a:pt x="0" y="13583"/>
                </a:lnTo>
                <a:lnTo>
                  <a:pt x="64032" y="22314"/>
                </a:lnTo>
                <a:lnTo>
                  <a:pt x="45598" y="45114"/>
                </a:lnTo>
                <a:lnTo>
                  <a:pt x="94593" y="17463"/>
                </a:lnTo>
                <a:lnTo>
                  <a:pt x="110601" y="40263"/>
                </a:lnTo>
                <a:lnTo>
                  <a:pt x="137281" y="0"/>
                </a:lnTo>
                <a:lnTo>
                  <a:pt x="113026" y="7276"/>
                </a:lnTo>
                <a:lnTo>
                  <a:pt x="70338" y="6791"/>
                </a:lnTo>
                <a:lnTo>
                  <a:pt x="41718" y="9217"/>
                </a:lnTo>
                <a:lnTo>
                  <a:pt x="127579" y="16008"/>
                </a:lnTo>
                <a:lnTo>
                  <a:pt x="140677" y="31046"/>
                </a:lnTo>
                <a:lnTo>
                  <a:pt x="97503" y="33956"/>
                </a:lnTo>
                <a:lnTo>
                  <a:pt x="55300" y="29106"/>
                </a:lnTo>
                <a:lnTo>
                  <a:pt x="29590" y="11157"/>
                </a:lnTo>
                <a:lnTo>
                  <a:pt x="40262" y="43658"/>
                </a:lnTo>
                <a:lnTo>
                  <a:pt x="6306" y="45599"/>
                </a:lnTo>
                <a:lnTo>
                  <a:pt x="94108" y="48994"/>
                </a:lnTo>
                <a:lnTo>
                  <a:pt x="110601" y="42688"/>
                </a:lnTo>
                <a:lnTo>
                  <a:pt x="146983" y="28620"/>
                </a:lnTo>
                <a:lnTo>
                  <a:pt x="145042" y="15038"/>
                </a:lnTo>
              </a:path>
            </a:pathLst>
          </a:custGeom>
          <a:noFill/>
          <a:ln w="9525" cap="flat" cmpd="sng">
            <a:solidFill>
              <a:schemeClr val="accent6"/>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11"/>
        <p:cNvGrpSpPr/>
        <p:nvPr/>
      </p:nvGrpSpPr>
      <p:grpSpPr>
        <a:xfrm>
          <a:off x="0" y="0"/>
          <a:ext cx="0" cy="0"/>
          <a:chOff x="0" y="0"/>
          <a:chExt cx="0" cy="0"/>
        </a:xfrm>
      </p:grpSpPr>
      <p:pic>
        <p:nvPicPr>
          <p:cNvPr id="112" name="Google Shape;112;p18"/>
          <p:cNvPicPr preferRelativeResize="0"/>
          <p:nvPr/>
        </p:nvPicPr>
        <p:blipFill>
          <a:blip r:embed="rId3">
            <a:alphaModFix/>
          </a:blip>
          <a:stretch>
            <a:fillRect/>
          </a:stretch>
        </p:blipFill>
        <p:spPr>
          <a:xfrm>
            <a:off x="3249350" y="919625"/>
            <a:ext cx="1832800" cy="1832800"/>
          </a:xfrm>
          <a:prstGeom prst="rect">
            <a:avLst/>
          </a:prstGeom>
          <a:noFill/>
          <a:ln>
            <a:noFill/>
          </a:ln>
        </p:spPr>
      </p:pic>
      <p:sp>
        <p:nvSpPr>
          <p:cNvPr id="113" name="Google Shape;113;p18"/>
          <p:cNvSpPr txBox="1">
            <a:spLocks noGrp="1"/>
          </p:cNvSpPr>
          <p:nvPr>
            <p:ph type="title"/>
          </p:nvPr>
        </p:nvSpPr>
        <p:spPr>
          <a:xfrm>
            <a:off x="1974950" y="293525"/>
            <a:ext cx="49017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Bulunduğumuz Platformlar</a:t>
            </a:r>
            <a:endParaRPr/>
          </a:p>
        </p:txBody>
      </p:sp>
      <p:pic>
        <p:nvPicPr>
          <p:cNvPr id="114" name="Google Shape;114;p18"/>
          <p:cNvPicPr preferRelativeResize="0"/>
          <p:nvPr/>
        </p:nvPicPr>
        <p:blipFill>
          <a:blip r:embed="rId4">
            <a:alphaModFix/>
          </a:blip>
          <a:stretch>
            <a:fillRect/>
          </a:stretch>
        </p:blipFill>
        <p:spPr>
          <a:xfrm>
            <a:off x="1200950" y="1017450"/>
            <a:ext cx="2351000" cy="2351000"/>
          </a:xfrm>
          <a:prstGeom prst="rect">
            <a:avLst/>
          </a:prstGeom>
          <a:noFill/>
          <a:ln>
            <a:noFill/>
          </a:ln>
        </p:spPr>
      </p:pic>
      <p:pic>
        <p:nvPicPr>
          <p:cNvPr id="115" name="Google Shape;115;p18"/>
          <p:cNvPicPr preferRelativeResize="0"/>
          <p:nvPr/>
        </p:nvPicPr>
        <p:blipFill>
          <a:blip r:embed="rId5">
            <a:alphaModFix/>
          </a:blip>
          <a:stretch>
            <a:fillRect/>
          </a:stretch>
        </p:blipFill>
        <p:spPr>
          <a:xfrm>
            <a:off x="5825300" y="2960350"/>
            <a:ext cx="2038650" cy="2038650"/>
          </a:xfrm>
          <a:prstGeom prst="rect">
            <a:avLst/>
          </a:prstGeom>
          <a:noFill/>
          <a:ln>
            <a:noFill/>
          </a:ln>
        </p:spPr>
      </p:pic>
      <p:pic>
        <p:nvPicPr>
          <p:cNvPr id="116" name="Google Shape;116;p18"/>
          <p:cNvPicPr preferRelativeResize="0"/>
          <p:nvPr/>
        </p:nvPicPr>
        <p:blipFill>
          <a:blip r:embed="rId6">
            <a:alphaModFix/>
          </a:blip>
          <a:stretch>
            <a:fillRect/>
          </a:stretch>
        </p:blipFill>
        <p:spPr>
          <a:xfrm rot="639309">
            <a:off x="1422324" y="2728964"/>
            <a:ext cx="1908251" cy="2226586"/>
          </a:xfrm>
          <a:prstGeom prst="rect">
            <a:avLst/>
          </a:prstGeom>
          <a:noFill/>
          <a:ln>
            <a:noFill/>
          </a:ln>
        </p:spPr>
      </p:pic>
      <p:pic>
        <p:nvPicPr>
          <p:cNvPr id="117" name="Google Shape;117;p18"/>
          <p:cNvPicPr preferRelativeResize="0"/>
          <p:nvPr/>
        </p:nvPicPr>
        <p:blipFill>
          <a:blip r:embed="rId7">
            <a:alphaModFix/>
          </a:blip>
          <a:stretch>
            <a:fillRect/>
          </a:stretch>
        </p:blipFill>
        <p:spPr>
          <a:xfrm rot="-436805">
            <a:off x="4954563" y="834675"/>
            <a:ext cx="2266951" cy="2266951"/>
          </a:xfrm>
          <a:prstGeom prst="rect">
            <a:avLst/>
          </a:prstGeom>
          <a:noFill/>
          <a:ln>
            <a:noFill/>
          </a:ln>
        </p:spPr>
      </p:pic>
      <p:sp>
        <p:nvSpPr>
          <p:cNvPr id="118" name="Google Shape;118;p18"/>
          <p:cNvSpPr/>
          <p:nvPr/>
        </p:nvSpPr>
        <p:spPr>
          <a:xfrm>
            <a:off x="97850" y="3396375"/>
            <a:ext cx="1006325" cy="1467575"/>
          </a:xfrm>
          <a:custGeom>
            <a:avLst/>
            <a:gdLst/>
            <a:ahLst/>
            <a:cxnLst/>
            <a:rect l="l" t="t" r="r" b="b"/>
            <a:pathLst>
              <a:path w="40253" h="58703" extrusionOk="0">
                <a:moveTo>
                  <a:pt x="10063" y="58703"/>
                </a:moveTo>
                <a:lnTo>
                  <a:pt x="40253" y="58703"/>
                </a:lnTo>
                <a:lnTo>
                  <a:pt x="0" y="48081"/>
                </a:lnTo>
                <a:lnTo>
                  <a:pt x="35221" y="34104"/>
                </a:lnTo>
                <a:lnTo>
                  <a:pt x="8945" y="17332"/>
                </a:lnTo>
                <a:lnTo>
                  <a:pt x="38576" y="0"/>
                </a:lnTo>
                <a:lnTo>
                  <a:pt x="13417" y="34104"/>
                </a:lnTo>
                <a:lnTo>
                  <a:pt x="4472" y="5032"/>
                </a:lnTo>
                <a:lnTo>
                  <a:pt x="38576" y="18450"/>
                </a:lnTo>
                <a:lnTo>
                  <a:pt x="13417" y="46404"/>
                </a:lnTo>
                <a:lnTo>
                  <a:pt x="4472" y="54231"/>
                </a:lnTo>
                <a:lnTo>
                  <a:pt x="34103" y="50876"/>
                </a:lnTo>
                <a:close/>
              </a:path>
            </a:pathLst>
          </a:custGeom>
          <a:solidFill>
            <a:schemeClr val="dk1"/>
          </a:solidFill>
          <a:ln w="9525" cap="flat" cmpd="sng">
            <a:solidFill>
              <a:schemeClr val="dk1"/>
            </a:solidFill>
            <a:prstDash val="solid"/>
            <a:round/>
            <a:headEnd type="none" w="med" len="med"/>
            <a:tailEnd type="none" w="med" len="med"/>
          </a:ln>
        </p:spPr>
      </p:sp>
      <p:sp>
        <p:nvSpPr>
          <p:cNvPr id="119" name="Google Shape;119;p18"/>
          <p:cNvSpPr/>
          <p:nvPr/>
        </p:nvSpPr>
        <p:spPr>
          <a:xfrm>
            <a:off x="265550" y="167725"/>
            <a:ext cx="1635300" cy="1970750"/>
          </a:xfrm>
          <a:custGeom>
            <a:avLst/>
            <a:gdLst/>
            <a:ahLst/>
            <a:cxnLst/>
            <a:rect l="l" t="t" r="r" b="b"/>
            <a:pathLst>
              <a:path w="65412" h="78830" extrusionOk="0">
                <a:moveTo>
                  <a:pt x="58144" y="11741"/>
                </a:moveTo>
                <a:lnTo>
                  <a:pt x="6709" y="74357"/>
                </a:lnTo>
                <a:lnTo>
                  <a:pt x="3914" y="20686"/>
                </a:lnTo>
                <a:lnTo>
                  <a:pt x="65412" y="0"/>
                </a:lnTo>
                <a:lnTo>
                  <a:pt x="17332" y="78830"/>
                </a:lnTo>
                <a:lnTo>
                  <a:pt x="13977" y="6150"/>
                </a:lnTo>
                <a:lnTo>
                  <a:pt x="45845" y="12859"/>
                </a:lnTo>
                <a:lnTo>
                  <a:pt x="0" y="47521"/>
                </a:lnTo>
                <a:lnTo>
                  <a:pt x="56467" y="31867"/>
                </a:lnTo>
                <a:lnTo>
                  <a:pt x="560" y="7827"/>
                </a:lnTo>
                <a:lnTo>
                  <a:pt x="44167" y="2236"/>
                </a:lnTo>
                <a:lnTo>
                  <a:pt x="56467" y="31867"/>
                </a:lnTo>
              </a:path>
            </a:pathLst>
          </a:custGeom>
          <a:noFill/>
          <a:ln w="9525" cap="flat" cmpd="sng">
            <a:solidFill>
              <a:schemeClr val="dk1"/>
            </a:solidFill>
            <a:prstDash val="solid"/>
            <a:round/>
            <a:headEnd type="none" w="med" len="med"/>
            <a:tailEnd type="none" w="med" len="med"/>
          </a:ln>
        </p:spPr>
      </p:sp>
      <p:sp>
        <p:nvSpPr>
          <p:cNvPr id="120" name="Google Shape;120;p18"/>
          <p:cNvSpPr/>
          <p:nvPr/>
        </p:nvSpPr>
        <p:spPr>
          <a:xfrm>
            <a:off x="7673325" y="223625"/>
            <a:ext cx="1313825" cy="4696250"/>
          </a:xfrm>
          <a:custGeom>
            <a:avLst/>
            <a:gdLst/>
            <a:ahLst/>
            <a:cxnLst/>
            <a:rect l="l" t="t" r="r" b="b"/>
            <a:pathLst>
              <a:path w="52553" h="187850" extrusionOk="0">
                <a:moveTo>
                  <a:pt x="0" y="12859"/>
                </a:moveTo>
                <a:lnTo>
                  <a:pt x="43049" y="0"/>
                </a:lnTo>
                <a:lnTo>
                  <a:pt x="13977" y="39136"/>
                </a:lnTo>
                <a:lnTo>
                  <a:pt x="21245" y="21804"/>
                </a:lnTo>
                <a:lnTo>
                  <a:pt x="36899" y="59262"/>
                </a:lnTo>
                <a:lnTo>
                  <a:pt x="16772" y="86098"/>
                </a:lnTo>
                <a:lnTo>
                  <a:pt x="33544" y="86098"/>
                </a:lnTo>
                <a:lnTo>
                  <a:pt x="17890" y="65412"/>
                </a:lnTo>
                <a:lnTo>
                  <a:pt x="5031" y="100075"/>
                </a:lnTo>
                <a:lnTo>
                  <a:pt x="36340" y="116288"/>
                </a:lnTo>
                <a:lnTo>
                  <a:pt x="46403" y="96161"/>
                </a:lnTo>
                <a:lnTo>
                  <a:pt x="22363" y="118524"/>
                </a:lnTo>
                <a:lnTo>
                  <a:pt x="37458" y="151510"/>
                </a:lnTo>
                <a:lnTo>
                  <a:pt x="42490" y="138651"/>
                </a:lnTo>
                <a:lnTo>
                  <a:pt x="25158" y="138092"/>
                </a:lnTo>
                <a:lnTo>
                  <a:pt x="46962" y="129147"/>
                </a:lnTo>
                <a:lnTo>
                  <a:pt x="44726" y="173314"/>
                </a:lnTo>
                <a:lnTo>
                  <a:pt x="16772" y="172196"/>
                </a:lnTo>
                <a:lnTo>
                  <a:pt x="50876" y="162691"/>
                </a:lnTo>
                <a:lnTo>
                  <a:pt x="52553" y="181700"/>
                </a:lnTo>
                <a:lnTo>
                  <a:pt x="26276" y="187850"/>
                </a:lnTo>
                <a:lnTo>
                  <a:pt x="19008" y="172755"/>
                </a:lnTo>
              </a:path>
            </a:pathLst>
          </a:custGeom>
          <a:noFill/>
          <a:ln w="9525" cap="flat" cmpd="sng">
            <a:solidFill>
              <a:schemeClr val="dk1"/>
            </a:solidFill>
            <a:prstDash val="solid"/>
            <a:round/>
            <a:headEnd type="none" w="med" len="med"/>
            <a:tailEnd type="none" w="med" len="med"/>
          </a:ln>
        </p:spPr>
      </p:sp>
      <p:pic>
        <p:nvPicPr>
          <p:cNvPr id="121" name="Google Shape;121;p18"/>
          <p:cNvPicPr preferRelativeResize="0"/>
          <p:nvPr/>
        </p:nvPicPr>
        <p:blipFill>
          <a:blip r:embed="rId8">
            <a:alphaModFix/>
          </a:blip>
          <a:stretch>
            <a:fillRect/>
          </a:stretch>
        </p:blipFill>
        <p:spPr>
          <a:xfrm>
            <a:off x="3677230" y="2571746"/>
            <a:ext cx="2038646" cy="1908249"/>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25"/>
        <p:cNvGrpSpPr/>
        <p:nvPr/>
      </p:nvGrpSpPr>
      <p:grpSpPr>
        <a:xfrm>
          <a:off x="0" y="0"/>
          <a:ext cx="0" cy="0"/>
          <a:chOff x="0" y="0"/>
          <a:chExt cx="0" cy="0"/>
        </a:xfrm>
      </p:grpSpPr>
      <p:sp>
        <p:nvSpPr>
          <p:cNvPr id="126" name="Google Shape;126;p1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Etkileşim Oranları</a:t>
            </a:r>
            <a:endParaRPr/>
          </a:p>
        </p:txBody>
      </p:sp>
      <p:sp>
        <p:nvSpPr>
          <p:cNvPr id="127" name="Google Shape;127;p19"/>
          <p:cNvSpPr txBox="1">
            <a:spLocks noGrp="1"/>
          </p:cNvSpPr>
          <p:nvPr>
            <p:ph type="body" idx="1"/>
          </p:nvPr>
        </p:nvSpPr>
        <p:spPr>
          <a:xfrm>
            <a:off x="311700" y="1124525"/>
            <a:ext cx="8520600" cy="37533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tr"/>
              <a:t> Belirttiğim gibi bulunduğumuz platformlar: Web, Youtube, Instagram, twitter (X), TikTok ve Discord.</a:t>
            </a:r>
            <a:endParaRPr/>
          </a:p>
          <a:p>
            <a:pPr marL="0" lvl="0" indent="0" algn="l" rtl="0">
              <a:spcBef>
                <a:spcPts val="1200"/>
              </a:spcBef>
              <a:spcAft>
                <a:spcPts val="0"/>
              </a:spcAft>
              <a:buNone/>
            </a:pPr>
            <a:r>
              <a:rPr lang="tr"/>
              <a:t>Buralardaki etkileşim oranlarımız şöyle:</a:t>
            </a:r>
            <a:endParaRPr/>
          </a:p>
          <a:p>
            <a:pPr marL="0" lvl="0" indent="0" algn="l" rtl="0">
              <a:spcBef>
                <a:spcPts val="1200"/>
              </a:spcBef>
              <a:spcAft>
                <a:spcPts val="0"/>
              </a:spcAft>
              <a:buNone/>
            </a:pPr>
            <a:r>
              <a:rPr lang="tr" b="1" u="sng"/>
              <a:t>Web:</a:t>
            </a:r>
            <a:r>
              <a:rPr lang="tr" u="sng"/>
              <a:t> </a:t>
            </a:r>
            <a:r>
              <a:rPr lang="tr" u="sng">
                <a:solidFill>
                  <a:schemeClr val="hlink"/>
                </a:solidFill>
                <a:hlinkClick r:id="rId3"/>
              </a:rPr>
              <a:t>Kimi.com.tr</a:t>
            </a:r>
            <a:endParaRPr u="sng"/>
          </a:p>
          <a:p>
            <a:pPr marL="0" lvl="0" indent="0" algn="l" rtl="0">
              <a:spcBef>
                <a:spcPts val="1200"/>
              </a:spcBef>
              <a:spcAft>
                <a:spcPts val="1200"/>
              </a:spcAft>
              <a:buNone/>
            </a:pPr>
            <a:r>
              <a:rPr lang="tr"/>
              <a:t>Toplam </a:t>
            </a:r>
            <a:r>
              <a:rPr lang="tr" b="1"/>
              <a:t>64 </a:t>
            </a:r>
            <a:r>
              <a:rPr lang="tr"/>
              <a:t>blog var ve son </a:t>
            </a:r>
            <a:r>
              <a:rPr lang="tr" b="1"/>
              <a:t>6 aya göre</a:t>
            </a:r>
            <a:r>
              <a:rPr lang="tr"/>
              <a:t> her ay en çok görüntülenen </a:t>
            </a:r>
            <a:r>
              <a:rPr lang="tr" b="1"/>
              <a:t>10 </a:t>
            </a:r>
            <a:r>
              <a:rPr lang="tr"/>
              <a:t>blog’un ortalaması </a:t>
            </a:r>
            <a:r>
              <a:rPr lang="tr" b="1"/>
              <a:t>‘3363’. </a:t>
            </a:r>
            <a:r>
              <a:rPr lang="tr"/>
              <a:t>Site wordpress tabanlı ve kurulu olan </a:t>
            </a:r>
            <a:r>
              <a:rPr lang="tr" b="1"/>
              <a:t>‘Post Views Counter’ </a:t>
            </a:r>
            <a:r>
              <a:rPr lang="tr"/>
              <a:t>eklentisinden ancak en çok görüntülenen 10 blog’u görebiliyorum, adminliğim olmadığı için daha kapsamlı eklentiler + </a:t>
            </a:r>
            <a:r>
              <a:rPr lang="tr" b="1"/>
              <a:t>Google Analytics</a:t>
            </a:r>
            <a:r>
              <a:rPr lang="tr"/>
              <a:t> kullanarak sitede geçirilen zaman ve tüm bloglar ile birlikte aylık ortalamayı göremiyorum. Adminlik isteyebileceğimi belirttim ancak biraz geçiştirmeye yönelik bir cevap aldığım için üstelemek istemedim</a:t>
            </a:r>
            <a:r>
              <a:rPr lang="tr" b="1"/>
              <a:t>.</a:t>
            </a:r>
            <a:endParaRPr b="1"/>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31"/>
        <p:cNvGrpSpPr/>
        <p:nvPr/>
      </p:nvGrpSpPr>
      <p:grpSpPr>
        <a:xfrm>
          <a:off x="0" y="0"/>
          <a:ext cx="0" cy="0"/>
          <a:chOff x="0" y="0"/>
          <a:chExt cx="0" cy="0"/>
        </a:xfrm>
      </p:grpSpPr>
      <p:sp>
        <p:nvSpPr>
          <p:cNvPr id="132" name="Google Shape;132;p2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Etkileşim Oranları</a:t>
            </a:r>
            <a:endParaRPr/>
          </a:p>
        </p:txBody>
      </p:sp>
      <p:sp>
        <p:nvSpPr>
          <p:cNvPr id="133" name="Google Shape;133;p20"/>
          <p:cNvSpPr txBox="1">
            <a:spLocks noGrp="1"/>
          </p:cNvSpPr>
          <p:nvPr>
            <p:ph type="body" idx="1"/>
          </p:nvPr>
        </p:nvSpPr>
        <p:spPr>
          <a:xfrm>
            <a:off x="311700" y="1152475"/>
            <a:ext cx="8520600" cy="37590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tr" b="1"/>
              <a:t>Anket&amp;Test</a:t>
            </a:r>
            <a:r>
              <a:rPr lang="tr"/>
              <a:t> kısmında toplam </a:t>
            </a:r>
            <a:r>
              <a:rPr lang="tr" b="1"/>
              <a:t>40 </a:t>
            </a:r>
            <a:r>
              <a:rPr lang="tr"/>
              <a:t>içeriğimiz var. Bunların </a:t>
            </a:r>
            <a:r>
              <a:rPr lang="tr" b="1"/>
              <a:t>toplam </a:t>
            </a:r>
            <a:r>
              <a:rPr lang="tr"/>
              <a:t>ziyaretçi ortalaması ise </a:t>
            </a:r>
            <a:r>
              <a:rPr lang="tr" b="1"/>
              <a:t>445,57 </a:t>
            </a:r>
            <a:r>
              <a:rPr lang="tr"/>
              <a:t>aynı şekilde Anket&amp;Test kısmında herhangi bir sayaç eklentisi olmadığından ve benim bunları kurmak için adminlik yetkim olmadığından aylık değil site kurulduğundan günümüze kadar olan tüm Anket&amp;Test içeriklerinin ziyaret ortalamasını verdim.</a:t>
            </a:r>
            <a:endParaRPr/>
          </a:p>
          <a:p>
            <a:pPr marL="0" lvl="0" indent="0" algn="l" rtl="0">
              <a:spcBef>
                <a:spcPts val="1200"/>
              </a:spcBef>
              <a:spcAft>
                <a:spcPts val="0"/>
              </a:spcAft>
              <a:buNone/>
            </a:pPr>
            <a:r>
              <a:rPr lang="tr" u="sng">
                <a:solidFill>
                  <a:srgbClr val="FF0000"/>
                </a:solidFill>
              </a:rPr>
              <a:t>Youtube: </a:t>
            </a:r>
            <a:r>
              <a:rPr lang="tr" u="sng">
                <a:solidFill>
                  <a:schemeClr val="hlink"/>
                </a:solidFill>
                <a:hlinkClick r:id="rId3"/>
              </a:rPr>
              <a:t>Kimi Official</a:t>
            </a:r>
            <a:endParaRPr u="sng"/>
          </a:p>
          <a:p>
            <a:pPr marL="0" lvl="0" indent="0" algn="l" rtl="0">
              <a:spcBef>
                <a:spcPts val="1200"/>
              </a:spcBef>
              <a:spcAft>
                <a:spcPts val="1200"/>
              </a:spcAft>
              <a:buNone/>
            </a:pPr>
            <a:r>
              <a:rPr lang="tr"/>
              <a:t>Kanalın toplam </a:t>
            </a:r>
            <a:r>
              <a:rPr lang="tr" b="1"/>
              <a:t>100.000</a:t>
            </a:r>
            <a:r>
              <a:rPr lang="tr"/>
              <a:t> abonesi var Türkiye’de bu konseptteki en büyük kanal, toplam video </a:t>
            </a:r>
            <a:r>
              <a:rPr lang="tr" b="1"/>
              <a:t>354. </a:t>
            </a:r>
            <a:r>
              <a:rPr lang="tr"/>
              <a:t>Kanalın en popüler 4 video’su sırasıyla </a:t>
            </a:r>
            <a:r>
              <a:rPr lang="tr" b="1"/>
              <a:t>421 B, 230B, 207B ve 168B </a:t>
            </a:r>
            <a:r>
              <a:rPr lang="tr"/>
              <a:t>görüntülenmiş. Son yüklenen </a:t>
            </a:r>
            <a:r>
              <a:rPr lang="tr" b="1"/>
              <a:t>10 </a:t>
            </a:r>
            <a:r>
              <a:rPr lang="tr"/>
              <a:t>video ana itibariyle ortalama </a:t>
            </a:r>
            <a:r>
              <a:rPr lang="tr" b="1"/>
              <a:t>2772,4</a:t>
            </a:r>
            <a:r>
              <a:rPr lang="tr"/>
              <a:t> görüntülenmiş youtube daki içerikler uzun vadede yükselmeye yönelik olduğundan yeni yüklenen bir videonun tatmin edici görüntülenmelere ulaşması biraz zaman alıyor. Bu platformda da tam yetkim olmadığından aylık gelir, izlenme süresi gibi metriklere ulaşamıyorum.</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311700" y="391350"/>
            <a:ext cx="33993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Etkileşim Oranları </a:t>
            </a:r>
            <a:endParaRPr/>
          </a:p>
        </p:txBody>
      </p:sp>
      <p:sp>
        <p:nvSpPr>
          <p:cNvPr id="139" name="Google Shape;139;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tr" b="1" u="sng">
                <a:solidFill>
                  <a:srgbClr val="674EA7"/>
                </a:solidFill>
              </a:rPr>
              <a:t>Instagram:</a:t>
            </a:r>
            <a:r>
              <a:rPr lang="tr" b="1" u="sng"/>
              <a:t> </a:t>
            </a:r>
            <a:r>
              <a:rPr lang="tr" b="1" u="sng">
                <a:solidFill>
                  <a:schemeClr val="hlink"/>
                </a:solidFill>
                <a:hlinkClick r:id="rId3"/>
              </a:rPr>
              <a:t>Animeturkiyeofficial</a:t>
            </a:r>
            <a:endParaRPr b="1" u="sng"/>
          </a:p>
          <a:p>
            <a:pPr marL="0" lvl="0" indent="0" algn="l" rtl="0">
              <a:spcBef>
                <a:spcPts val="1200"/>
              </a:spcBef>
              <a:spcAft>
                <a:spcPts val="0"/>
              </a:spcAft>
              <a:buNone/>
            </a:pPr>
            <a:r>
              <a:rPr lang="tr"/>
              <a:t>Toplam </a:t>
            </a:r>
            <a:r>
              <a:rPr lang="tr" b="1"/>
              <a:t>17,5B</a:t>
            </a:r>
            <a:r>
              <a:rPr lang="tr"/>
              <a:t> takipçiye sahip bir instagram hesabı. Toplam 2834 gönderi paylaşılmış ve son </a:t>
            </a:r>
            <a:r>
              <a:rPr lang="tr" b="1"/>
              <a:t>10 </a:t>
            </a:r>
            <a:r>
              <a:rPr lang="tr"/>
              <a:t>gönderi ortalama </a:t>
            </a:r>
            <a:r>
              <a:rPr lang="tr" b="1"/>
              <a:t>263,8</a:t>
            </a:r>
            <a:r>
              <a:rPr lang="tr"/>
              <a:t> beğeni ve </a:t>
            </a:r>
            <a:r>
              <a:rPr lang="tr" b="1"/>
              <a:t>6,6</a:t>
            </a:r>
            <a:r>
              <a:rPr lang="tr"/>
              <a:t> yorum almış.</a:t>
            </a:r>
            <a:endParaRPr/>
          </a:p>
          <a:p>
            <a:pPr marL="0" lvl="0" indent="0" algn="l" rtl="0">
              <a:spcBef>
                <a:spcPts val="1200"/>
              </a:spcBef>
              <a:spcAft>
                <a:spcPts val="0"/>
              </a:spcAft>
              <a:buNone/>
            </a:pPr>
            <a:r>
              <a:rPr lang="tr" b="1" u="sng">
                <a:solidFill>
                  <a:srgbClr val="00FFFF"/>
                </a:solidFill>
              </a:rPr>
              <a:t>Twitter “X”:</a:t>
            </a:r>
            <a:r>
              <a:rPr lang="tr" b="1" u="sng"/>
              <a:t> </a:t>
            </a:r>
            <a:r>
              <a:rPr lang="tr" b="1" u="sng">
                <a:solidFill>
                  <a:schemeClr val="accent5"/>
                </a:solidFill>
              </a:rPr>
              <a:t>Kimi Official</a:t>
            </a:r>
            <a:endParaRPr b="1" u="sng">
              <a:solidFill>
                <a:schemeClr val="accent5"/>
              </a:solidFill>
            </a:endParaRPr>
          </a:p>
          <a:p>
            <a:pPr marL="0" lvl="0" indent="0" algn="l" rtl="0">
              <a:spcBef>
                <a:spcPts val="1200"/>
              </a:spcBef>
              <a:spcAft>
                <a:spcPts val="1200"/>
              </a:spcAft>
              <a:buNone/>
            </a:pPr>
            <a:r>
              <a:rPr lang="tr"/>
              <a:t>Toplam </a:t>
            </a:r>
            <a:r>
              <a:rPr lang="tr" b="1"/>
              <a:t>6381</a:t>
            </a:r>
            <a:r>
              <a:rPr lang="tr"/>
              <a:t> takipçili bir Twitter “X” hesabı, son </a:t>
            </a:r>
            <a:r>
              <a:rPr lang="tr" b="1"/>
              <a:t>10 </a:t>
            </a:r>
            <a:r>
              <a:rPr lang="tr"/>
              <a:t>gönderinin görüntülenme oranı </a:t>
            </a:r>
            <a:r>
              <a:rPr lang="tr" b="1"/>
              <a:t>254,4. </a:t>
            </a:r>
            <a:r>
              <a:rPr lang="tr"/>
              <a:t>Beğeni oranı </a:t>
            </a:r>
            <a:r>
              <a:rPr lang="tr" b="1"/>
              <a:t>6,1, </a:t>
            </a:r>
            <a:r>
              <a:rPr lang="tr"/>
              <a:t>paylaşım dikkate alınmayacak seviyede az fakat tüm gönderileri göz önünde bulundurduğumuzda ortalama 0-1 arası olduğunu söyleyebilirim, yorumlar son 10 gönderide dikkate alınmayacak seviyede ancak genel olarak ortalama 1-2 arası diyebilirim.</a:t>
            </a:r>
            <a:endParaRPr/>
          </a:p>
        </p:txBody>
      </p:sp>
      <p:sp>
        <p:nvSpPr>
          <p:cNvPr id="140" name="Google Shape;140;p21"/>
          <p:cNvSpPr/>
          <p:nvPr/>
        </p:nvSpPr>
        <p:spPr>
          <a:xfrm>
            <a:off x="7446175" y="436575"/>
            <a:ext cx="958050" cy="873175"/>
          </a:xfrm>
          <a:custGeom>
            <a:avLst/>
            <a:gdLst/>
            <a:ahLst/>
            <a:cxnLst/>
            <a:rect l="l" t="t" r="r" b="b"/>
            <a:pathLst>
              <a:path w="38322" h="34927" extrusionOk="0">
                <a:moveTo>
                  <a:pt x="13583" y="34927"/>
                </a:moveTo>
                <a:lnTo>
                  <a:pt x="2911" y="32502"/>
                </a:lnTo>
                <a:lnTo>
                  <a:pt x="0" y="5821"/>
                </a:lnTo>
                <a:lnTo>
                  <a:pt x="6791" y="0"/>
                </a:lnTo>
                <a:lnTo>
                  <a:pt x="17948" y="1941"/>
                </a:lnTo>
                <a:lnTo>
                  <a:pt x="19889" y="15523"/>
                </a:lnTo>
                <a:lnTo>
                  <a:pt x="30561" y="6307"/>
                </a:lnTo>
                <a:lnTo>
                  <a:pt x="38322" y="10187"/>
                </a:lnTo>
                <a:lnTo>
                  <a:pt x="38322" y="22315"/>
                </a:lnTo>
                <a:close/>
              </a:path>
            </a:pathLst>
          </a:custGeom>
          <a:solidFill>
            <a:srgbClr val="D9D9D9"/>
          </a:solidFill>
          <a:ln w="9525" cap="flat" cmpd="sng">
            <a:solidFill>
              <a:srgbClr val="990000"/>
            </a:solidFill>
            <a:prstDash val="solid"/>
            <a:round/>
            <a:headEnd type="none" w="med" len="med"/>
            <a:tailEnd type="none" w="med" len="med"/>
          </a:ln>
        </p:spPr>
      </p:sp>
      <p:sp>
        <p:nvSpPr>
          <p:cNvPr id="141" name="Google Shape;141;p21"/>
          <p:cNvSpPr/>
          <p:nvPr/>
        </p:nvSpPr>
        <p:spPr>
          <a:xfrm>
            <a:off x="4363365" y="231497"/>
            <a:ext cx="4574450" cy="1320800"/>
          </a:xfrm>
          <a:custGeom>
            <a:avLst/>
            <a:gdLst/>
            <a:ahLst/>
            <a:cxnLst/>
            <a:rect l="l" t="t" r="r" b="b"/>
            <a:pathLst>
              <a:path w="182978" h="52832" extrusionOk="0">
                <a:moveTo>
                  <a:pt x="99542" y="35369"/>
                </a:moveTo>
                <a:cubicBezTo>
                  <a:pt x="91053" y="31246"/>
                  <a:pt x="61948" y="9012"/>
                  <a:pt x="48608" y="10629"/>
                </a:cubicBezTo>
                <a:cubicBezTo>
                  <a:pt x="35268" y="12246"/>
                  <a:pt x="27425" y="45717"/>
                  <a:pt x="19502" y="45070"/>
                </a:cubicBezTo>
                <a:cubicBezTo>
                  <a:pt x="11579" y="44423"/>
                  <a:pt x="-4105" y="6505"/>
                  <a:pt x="1069" y="6748"/>
                </a:cubicBezTo>
                <a:cubicBezTo>
                  <a:pt x="6243" y="6991"/>
                  <a:pt x="35510" y="46526"/>
                  <a:pt x="50548" y="46526"/>
                </a:cubicBezTo>
                <a:cubicBezTo>
                  <a:pt x="65586" y="46526"/>
                  <a:pt x="80786" y="7233"/>
                  <a:pt x="91296" y="6748"/>
                </a:cubicBezTo>
                <a:cubicBezTo>
                  <a:pt x="101806" y="6263"/>
                  <a:pt x="101725" y="37390"/>
                  <a:pt x="113610" y="43615"/>
                </a:cubicBezTo>
                <a:cubicBezTo>
                  <a:pt x="125495" y="49840"/>
                  <a:pt x="151205" y="48951"/>
                  <a:pt x="162605" y="44100"/>
                </a:cubicBezTo>
                <a:cubicBezTo>
                  <a:pt x="174005" y="39249"/>
                  <a:pt x="183544" y="21786"/>
                  <a:pt x="182008" y="14510"/>
                </a:cubicBezTo>
                <a:cubicBezTo>
                  <a:pt x="180472" y="7234"/>
                  <a:pt x="154439" y="-2064"/>
                  <a:pt x="153388" y="442"/>
                </a:cubicBezTo>
                <a:cubicBezTo>
                  <a:pt x="152337" y="2948"/>
                  <a:pt x="170770" y="20815"/>
                  <a:pt x="175702" y="29547"/>
                </a:cubicBezTo>
                <a:cubicBezTo>
                  <a:pt x="180634" y="38279"/>
                  <a:pt x="181765" y="48951"/>
                  <a:pt x="182978" y="52832"/>
                </a:cubicBezTo>
              </a:path>
            </a:pathLst>
          </a:custGeom>
          <a:noFill/>
          <a:ln w="9525" cap="flat" cmpd="sng">
            <a:solidFill>
              <a:srgbClr val="6FA8DC"/>
            </a:solidFill>
            <a:prstDash val="solid"/>
            <a:round/>
            <a:headEnd type="none" w="med" len="med"/>
            <a:tailEnd type="none" w="med" len="med"/>
          </a:ln>
        </p:spPr>
      </p:sp>
    </p:spTree>
  </p:cSld>
  <p:clrMapOvr>
    <a:masterClrMapping/>
  </p:clrMapOvr>
  <p:timing>
    <p:tnLst>
      <p:par>
        <p:cTn id="1" dur="indefinite" restart="never" nodeType="tmRoot"/>
      </p:par>
    </p:tnLst>
  </p:timing>
</p:sld>
</file>

<file path=ppt/theme/theme1.xml><?xml version="1.0" encoding="utf-8"?>
<a:theme xmlns:a="http://schemas.openxmlformats.org/drawingml/2006/main"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3809</Words>
  <Application>Microsoft Office PowerPoint</Application>
  <PresentationFormat>Ekran Gösterisi (16:9)</PresentationFormat>
  <Paragraphs>147</Paragraphs>
  <Slides>48</Slides>
  <Notes>48</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48</vt:i4>
      </vt:variant>
    </vt:vector>
  </HeadingPairs>
  <TitlesOfParts>
    <vt:vector size="52" baseType="lpstr">
      <vt:lpstr>Arial</vt:lpstr>
      <vt:lpstr>Lato</vt:lpstr>
      <vt:lpstr>Playfair Display</vt:lpstr>
      <vt:lpstr>Coral</vt:lpstr>
      <vt:lpstr>KİMİ</vt:lpstr>
      <vt:lpstr>KİMİ nedir?</vt:lpstr>
      <vt:lpstr>Ben KİMİ’de ne yapıyorum?</vt:lpstr>
      <vt:lpstr>Planlamaya geçmeden önce</vt:lpstr>
      <vt:lpstr>AYLIK PLANLAMA</vt:lpstr>
      <vt:lpstr>Bulunduğumuz Platformlar</vt:lpstr>
      <vt:lpstr>Etkileşim Oranları</vt:lpstr>
      <vt:lpstr>Etkileşim Oranları</vt:lpstr>
      <vt:lpstr>Etkileşim Oranları </vt:lpstr>
      <vt:lpstr>Etkileşim Oranları</vt:lpstr>
      <vt:lpstr>                                      Hedefler</vt:lpstr>
      <vt:lpstr>Bütçe</vt:lpstr>
      <vt:lpstr>Bütçe</vt:lpstr>
      <vt:lpstr>Bütçe</vt:lpstr>
      <vt:lpstr>Bütçe</vt:lpstr>
      <vt:lpstr>Reklamlar ve Reklam Bütçesi</vt:lpstr>
      <vt:lpstr>Gerekli Olan Hizmetler Bütçesi</vt:lpstr>
      <vt:lpstr>Gerekli Olan Hizmetler Bütçesi</vt:lpstr>
      <vt:lpstr>Toplam Bütçe</vt:lpstr>
      <vt:lpstr>Görev Dağılımı ve İş Planı</vt:lpstr>
      <vt:lpstr>Tam Olarak Ne Yapılacak?</vt:lpstr>
      <vt:lpstr>Tam Olarak Ne Yapılacak?</vt:lpstr>
      <vt:lpstr>Tam Olarak Ne Yapılacak?</vt:lpstr>
      <vt:lpstr>Yapılması ve Düzeltilmesi Gerekenler</vt:lpstr>
      <vt:lpstr>Yapılması ve Düzeltilmesi Gerekenler</vt:lpstr>
      <vt:lpstr>Yapılması ve Düzeltilmesi Gerekenler</vt:lpstr>
      <vt:lpstr>Yapılması ve Düzeltilmesi Gerekenler</vt:lpstr>
      <vt:lpstr>Yapılması ve Düzeltilmesi Gerekenler</vt:lpstr>
      <vt:lpstr>Slayt 29</vt:lpstr>
      <vt:lpstr>SEO Analizi</vt:lpstr>
      <vt:lpstr>SEO Analizi</vt:lpstr>
      <vt:lpstr>SEO Analizi</vt:lpstr>
      <vt:lpstr>SEO Analizi</vt:lpstr>
      <vt:lpstr>SEO Analizi</vt:lpstr>
      <vt:lpstr>Slayt 35</vt:lpstr>
      <vt:lpstr>Kendi sitemizi ve Rakip Siteleri Analiz Etmek</vt:lpstr>
      <vt:lpstr>Kendi Sitemizi ve Rakip Siteleri Analiz Etmek</vt:lpstr>
      <vt:lpstr>Anahtar Kelime Araştıması</vt:lpstr>
      <vt:lpstr>Anahtar Kelime Planlayıcılar</vt:lpstr>
      <vt:lpstr>Site Hızı Ölçme Araçlarımız</vt:lpstr>
      <vt:lpstr>GTmetrix verileri</vt:lpstr>
      <vt:lpstr>GTmetrix Verileri</vt:lpstr>
      <vt:lpstr>Pagespeed Insights Verileri</vt:lpstr>
      <vt:lpstr>Birkaç Şey Daha</vt:lpstr>
      <vt:lpstr>SEO Eklentimizi değiştirmeliyiz.</vt:lpstr>
      <vt:lpstr>Doğru Yaptığımız Şeyler</vt:lpstr>
      <vt:lpstr>SONUÇ</vt:lpstr>
      <vt:lpstr>TEŞEKKÜRLER</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KİMİ</dc:title>
  <cp:lastModifiedBy>Windows7</cp:lastModifiedBy>
  <cp:revision>1</cp:revision>
  <dcterms:modified xsi:type="dcterms:W3CDTF">2023-10-13T15:21:05Z</dcterms:modified>
</cp:coreProperties>
</file>